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sldIdLst>
    <p:sldId id="256" r:id="rId2"/>
    <p:sldId id="257" r:id="rId3"/>
    <p:sldId id="265" r:id="rId4"/>
    <p:sldId id="266" r:id="rId5"/>
    <p:sldId id="271" r:id="rId6"/>
    <p:sldId id="267" r:id="rId7"/>
    <p:sldId id="268" r:id="rId8"/>
    <p:sldId id="269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58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59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11" r:id="rId43"/>
    <p:sldId id="312" r:id="rId44"/>
    <p:sldId id="313" r:id="rId45"/>
    <p:sldId id="314" r:id="rId46"/>
    <p:sldId id="315" r:id="rId47"/>
    <p:sldId id="316" r:id="rId48"/>
    <p:sldId id="322" r:id="rId49"/>
    <p:sldId id="318" r:id="rId50"/>
    <p:sldId id="319" r:id="rId51"/>
    <p:sldId id="320" r:id="rId52"/>
    <p:sldId id="321" r:id="rId53"/>
    <p:sldId id="323" r:id="rId54"/>
    <p:sldId id="302" r:id="rId55"/>
    <p:sldId id="303" r:id="rId56"/>
    <p:sldId id="304" r:id="rId57"/>
    <p:sldId id="305" r:id="rId58"/>
    <p:sldId id="306" r:id="rId59"/>
    <p:sldId id="307" r:id="rId60"/>
    <p:sldId id="261" r:id="rId61"/>
    <p:sldId id="325" r:id="rId62"/>
    <p:sldId id="326" r:id="rId63"/>
    <p:sldId id="327" r:id="rId64"/>
    <p:sldId id="328" r:id="rId65"/>
    <p:sldId id="329" r:id="rId66"/>
    <p:sldId id="324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3" r:id="rId80"/>
    <p:sldId id="344" r:id="rId81"/>
    <p:sldId id="342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196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Picture 6" descr="S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25780"/>
              <a:ext cx="1664208" cy="612648"/>
            </a:xfrm>
            <a:prstGeom prst="rect">
              <a:avLst/>
            </a:prstGeom>
          </p:spPr>
        </p:pic>
        <p:pic>
          <p:nvPicPr>
            <p:cNvPr id="14" name="Picture 13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719572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458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2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848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838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9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866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110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27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549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15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34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01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11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022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0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661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70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1"/>
            <a:chOff x="0" y="0"/>
            <a:chExt cx="9144000" cy="6858001"/>
          </a:xfrm>
        </p:grpSpPr>
        <p:pic>
          <p:nvPicPr>
            <p:cNvPr id="8" name="Picture 7" descr="S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39689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6211888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24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6.png"/><Relationship Id="rId7" Type="http://schemas.openxmlformats.org/officeDocument/2006/relationships/image" Target="../media/image3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6.png"/><Relationship Id="rId7" Type="http://schemas.openxmlformats.org/officeDocument/2006/relationships/image" Target="../media/image4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 ile sıralanmış tasırları ve içecekler gösterimi">
            <a:extLst>
              <a:ext uri="{FF2B5EF4-FFF2-40B4-BE49-F238E27FC236}">
                <a16:creationId xmlns:a16="http://schemas.microsoft.com/office/drawing/2014/main" id="{17F3D3DD-7CDB-17A6-CED9-A16F66C3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90" b="5090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583DFEB-5151-4660-89D5-CFF22B7D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51962" y="0"/>
            <a:ext cx="5856119" cy="6872226"/>
            <a:chOff x="2202616" y="0"/>
            <a:chExt cx="7808159" cy="687222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5333858-9740-488A-BE3B-C5F6D991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prstGeom prst="rect">
              <a:avLst/>
            </a:prstGeom>
            <a:blipFill dpi="0" rotWithShape="1">
              <a:blip r:embed="rId4">
                <a:alphaModFix amt="89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CEC346-C965-4D6D-8731-6E98E4A0F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2DB17EC-F444-4873-9D0D-E50649FF1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51576" y="0"/>
              <a:ext cx="658370" cy="6872226"/>
              <a:chOff x="5751576" y="0"/>
              <a:chExt cx="658370" cy="6872226"/>
            </a:xfrm>
          </p:grpSpPr>
          <p:sp>
            <p:nvSpPr>
              <p:cNvPr id="14" name="Rounded Rectangle 27">
                <a:extLst>
                  <a:ext uri="{FF2B5EF4-FFF2-40B4-BE49-F238E27FC236}">
                    <a16:creationId xmlns:a16="http://schemas.microsoft.com/office/drawing/2014/main" id="{41391103-A2DF-42E2-AE62-A4B3A0080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057900" y="1339739"/>
                <a:ext cx="45720" cy="658368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55000"/>
                </a:schemeClr>
              </a:solidFill>
              <a:ln w="9525">
                <a:noFill/>
              </a:ln>
              <a:effectLst>
                <a:innerShdw blurRad="114300">
                  <a:prstClr val="black">
                    <a:alpha val="4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243CCE6-ABA2-4424-B322-B16F2212B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" r="47673"/>
              <a:stretch/>
            </p:blipFill>
            <p:spPr>
              <a:xfrm rot="5400000">
                <a:off x="5245268" y="530352"/>
                <a:ext cx="1673352" cy="612648"/>
              </a:xfrm>
              <a:prstGeom prst="rect">
                <a:avLst/>
              </a:prstGeom>
            </p:spPr>
          </p:pic>
          <p:sp>
            <p:nvSpPr>
              <p:cNvPr id="16" name="Rounded Rectangle 29">
                <a:extLst>
                  <a:ext uri="{FF2B5EF4-FFF2-40B4-BE49-F238E27FC236}">
                    <a16:creationId xmlns:a16="http://schemas.microsoft.com/office/drawing/2014/main" id="{E8CDA82D-F294-4F9E-B11E-E054B34F04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6057902" y="4907292"/>
                <a:ext cx="45720" cy="658368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alpha val="55000"/>
                </a:schemeClr>
              </a:solidFill>
              <a:ln w="9525">
                <a:noFill/>
              </a:ln>
              <a:effectLst>
                <a:innerShdw blurRad="114300">
                  <a:prstClr val="black">
                    <a:alpha val="48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C6537F1-0373-41B7-B6A9-FD747524D3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819"/>
              <a:stretch/>
            </p:blipFill>
            <p:spPr>
              <a:xfrm rot="5400000">
                <a:off x="5263556" y="5747514"/>
                <a:ext cx="1636776" cy="612648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4145" y="1945918"/>
            <a:ext cx="5111752" cy="1320802"/>
          </a:xfrm>
        </p:spPr>
        <p:txBody>
          <a:bodyPr vert="horz" lIns="91440" tIns="27432" rIns="91440" bIns="45720" rtlCol="0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pc="-50" dirty="0"/>
              <a:t>Restaurant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4145" y="3549514"/>
            <a:ext cx="5111752" cy="1987295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90000"/>
              </a:lnSpc>
            </a:pPr>
            <a:r>
              <a:rPr lang="en-US" sz="1200" b="1" dirty="0" err="1"/>
              <a:t>Grup</a:t>
            </a:r>
            <a:r>
              <a:rPr lang="en-US" sz="1200" b="1" dirty="0"/>
              <a:t> 7</a:t>
            </a:r>
          </a:p>
          <a:p>
            <a:pPr indent="-182880">
              <a:lnSpc>
                <a:spcPct val="90000"/>
              </a:lnSpc>
            </a:pPr>
            <a:r>
              <a:rPr lang="en-US" sz="1200" b="1" dirty="0" err="1"/>
              <a:t>Grup</a:t>
            </a:r>
            <a:r>
              <a:rPr lang="en-US" sz="1200" b="1" dirty="0"/>
              <a:t> </a:t>
            </a:r>
            <a:r>
              <a:rPr lang="en-US" sz="1200" b="1" dirty="0" err="1"/>
              <a:t>Üyeleri</a:t>
            </a:r>
            <a:r>
              <a:rPr lang="en-US" sz="1200" b="1" dirty="0"/>
              <a:t>:</a:t>
            </a:r>
          </a:p>
          <a:p>
            <a:pPr indent="-182880">
              <a:lnSpc>
                <a:spcPct val="90000"/>
              </a:lnSpc>
            </a:pPr>
            <a:r>
              <a:rPr lang="en-US" sz="1200" b="1" dirty="0"/>
              <a:t>05210000196 Serdar Emin Polat</a:t>
            </a:r>
          </a:p>
          <a:p>
            <a:pPr indent="-182880">
              <a:lnSpc>
                <a:spcPct val="90000"/>
              </a:lnSpc>
            </a:pPr>
            <a:r>
              <a:rPr lang="en-US" sz="1200" b="1" dirty="0"/>
              <a:t>05210000197 Deniz Ceylan</a:t>
            </a:r>
          </a:p>
          <a:p>
            <a:pPr indent="-182880">
              <a:lnSpc>
                <a:spcPct val="90000"/>
              </a:lnSpc>
            </a:pPr>
            <a:r>
              <a:rPr lang="en-US" sz="1200" b="1" dirty="0"/>
              <a:t>05210000198 Ali Gökalp Karakuş</a:t>
            </a:r>
          </a:p>
          <a:p>
            <a:pPr indent="-182880">
              <a:lnSpc>
                <a:spcPct val="90000"/>
              </a:lnSpc>
            </a:pPr>
            <a:r>
              <a:rPr lang="en-US" sz="1200" b="1" dirty="0"/>
              <a:t>05210000253 Alp Kutay Köksal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791DF4-D04C-49C1-8B91-E745F2046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2C25A7-0863-7183-5010-3E34D1DA4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Database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F7D6DB2-A657-C6BA-637E-9CE7356C9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PostgreSQL</a:t>
            </a:r>
            <a:endParaRPr lang="tr-TR" dirty="0"/>
          </a:p>
          <a:p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0A96576-8629-0BC5-EBFD-DDE04B0F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524" y="3067344"/>
            <a:ext cx="2514951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25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8087A8C-51BF-58FB-3E90-FD18AEF7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Subsystems</a:t>
            </a:r>
            <a:r>
              <a:rPr lang="tr-TR" dirty="0"/>
              <a:t> - 1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C927CE1-C83F-81C4-D24F-695CBD7BE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User Management</a:t>
            </a:r>
            <a:endParaRPr lang="en-US" dirty="0"/>
          </a:p>
          <a:p>
            <a:r>
              <a:rPr lang="en-US" dirty="0"/>
              <a:t>Authentication (Login)</a:t>
            </a:r>
          </a:p>
          <a:p>
            <a:r>
              <a:rPr lang="en-US" dirty="0"/>
              <a:t>Role-based access (Admin, Waiter, Kitchen)</a:t>
            </a:r>
          </a:p>
          <a:p>
            <a:r>
              <a:rPr lang="en-US" dirty="0"/>
              <a:t>User operations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05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260F11-B19E-4663-3DA4-DC72D99A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Subsystem - 2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966A198-5FF2-7F09-2AC6-43D0D266C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Order Management</a:t>
            </a:r>
            <a:endParaRPr lang="en-US" dirty="0"/>
          </a:p>
          <a:p>
            <a:r>
              <a:rPr lang="en-US" dirty="0"/>
              <a:t>Order creation and tracking</a:t>
            </a:r>
          </a:p>
          <a:p>
            <a:r>
              <a:rPr lang="en-US" dirty="0"/>
              <a:t>Order status updates</a:t>
            </a:r>
          </a:p>
          <a:p>
            <a:r>
              <a:rPr lang="en-US" dirty="0"/>
              <a:t>Order items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020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399392-52A3-955A-BA3F-32F73556D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Subsystem - 3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5E92E13-B23A-D9B2-3898-647B67300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Menu Management</a:t>
            </a:r>
            <a:endParaRPr lang="en-US" dirty="0"/>
          </a:p>
          <a:p>
            <a:r>
              <a:rPr lang="en-US" dirty="0"/>
              <a:t>Menu items CRUD</a:t>
            </a:r>
          </a:p>
          <a:p>
            <a:r>
              <a:rPr lang="en-US" dirty="0"/>
              <a:t>Category management</a:t>
            </a:r>
          </a:p>
          <a:p>
            <a:r>
              <a:rPr lang="en-US" dirty="0"/>
              <a:t>Price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258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50937E-2E76-3AEE-36E3-6A5E4C62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Subsystem - 4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D79F503-D493-199A-79D6-76E6175E3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Table Management</a:t>
            </a:r>
            <a:endParaRPr lang="en-US" dirty="0"/>
          </a:p>
          <a:p>
            <a:r>
              <a:rPr lang="en-US" dirty="0"/>
              <a:t>Table status tracking</a:t>
            </a:r>
          </a:p>
          <a:p>
            <a:r>
              <a:rPr lang="en-US" dirty="0"/>
              <a:t>Session management</a:t>
            </a:r>
          </a:p>
          <a:p>
            <a:r>
              <a:rPr lang="en-US" dirty="0"/>
              <a:t>Occupancy monitoring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4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991D93-AB7D-FEB9-BC2E-6053BD69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Subsystem - 5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0C0E376-A5F8-DDDD-1D64-F6B34F9CD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Kitchen Management</a:t>
            </a:r>
            <a:endParaRPr lang="en-US" dirty="0"/>
          </a:p>
          <a:p>
            <a:r>
              <a:rPr lang="en-US" dirty="0"/>
              <a:t>Order preparation tracking</a:t>
            </a:r>
          </a:p>
          <a:p>
            <a:r>
              <a:rPr lang="en-US" dirty="0"/>
              <a:t>Inventory management</a:t>
            </a:r>
          </a:p>
          <a:p>
            <a:r>
              <a:rPr lang="en-US" dirty="0"/>
              <a:t>Recipe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609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0204A8-C62B-412C-F95C-1136FACF1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Subsystem - 6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DC091D3-3903-88A1-73A4-3AA164439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Payment System</a:t>
            </a:r>
            <a:endParaRPr lang="en-US" dirty="0"/>
          </a:p>
          <a:p>
            <a:r>
              <a:rPr lang="en-US" dirty="0"/>
              <a:t>Payment processing</a:t>
            </a:r>
          </a:p>
          <a:p>
            <a:r>
              <a:rPr lang="en-US" dirty="0"/>
              <a:t>Payment status tracking</a:t>
            </a:r>
          </a:p>
          <a:p>
            <a:r>
              <a:rPr lang="en-US" dirty="0"/>
              <a:t>Order completion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89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6E06F4-2484-822E-4F18-F1BE92AF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Subsystem 7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AC73499-1974-1095-B7BD-CCCF3DD6B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Reporting System</a:t>
            </a:r>
            <a:endParaRPr lang="en-US" dirty="0"/>
          </a:p>
          <a:p>
            <a:r>
              <a:rPr lang="en-US" dirty="0"/>
              <a:t>Sales reports</a:t>
            </a:r>
          </a:p>
          <a:p>
            <a:r>
              <a:rPr lang="en-US" dirty="0"/>
              <a:t>Inventory reports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7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1.2 - </a:t>
            </a:r>
            <a:r>
              <a:rPr dirty="0"/>
              <a:t>System Architecture Diagram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31047632-3564-7C15-49B3-4C15E36E2282}"/>
              </a:ext>
            </a:extLst>
          </p:cNvPr>
          <p:cNvSpPr/>
          <p:nvPr/>
        </p:nvSpPr>
        <p:spPr>
          <a:xfrm>
            <a:off x="742384" y="3204928"/>
            <a:ext cx="2073244" cy="760491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tr-TR" dirty="0" err="1"/>
              <a:t>Frontend</a:t>
            </a:r>
            <a:endParaRPr lang="tr-TR" dirty="0"/>
          </a:p>
          <a:p>
            <a:pPr algn="just"/>
            <a:r>
              <a:rPr lang="tr-TR" dirty="0"/>
              <a:t>(Client)</a:t>
            </a:r>
            <a:endParaRPr lang="en-US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735C2857-84D2-F7D0-A66F-393FEE97DC7C}"/>
              </a:ext>
            </a:extLst>
          </p:cNvPr>
          <p:cNvSpPr/>
          <p:nvPr/>
        </p:nvSpPr>
        <p:spPr>
          <a:xfrm>
            <a:off x="3535378" y="3204928"/>
            <a:ext cx="2073244" cy="760491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Backend</a:t>
            </a:r>
            <a:endParaRPr lang="tr-TR" dirty="0"/>
          </a:p>
          <a:p>
            <a:pPr algn="ctr"/>
            <a:r>
              <a:rPr lang="tr-TR" dirty="0"/>
              <a:t>(Server)</a:t>
            </a:r>
            <a:endParaRPr lang="en-US" dirty="0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72D50158-068D-D1F5-19AD-6733A90E4A44}"/>
              </a:ext>
            </a:extLst>
          </p:cNvPr>
          <p:cNvSpPr/>
          <p:nvPr/>
        </p:nvSpPr>
        <p:spPr>
          <a:xfrm>
            <a:off x="6328372" y="3204927"/>
            <a:ext cx="2073244" cy="760491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Database (</a:t>
            </a:r>
            <a:r>
              <a:rPr lang="tr-TR" dirty="0" err="1"/>
              <a:t>PostgreSQL</a:t>
            </a:r>
            <a:r>
              <a:rPr lang="tr-TR" dirty="0"/>
              <a:t>)</a:t>
            </a:r>
            <a:endParaRPr lang="en-US" dirty="0"/>
          </a:p>
        </p:txBody>
      </p:sp>
      <p:sp>
        <p:nvSpPr>
          <p:cNvPr id="12" name="Ok: Sol Sağ 11">
            <a:extLst>
              <a:ext uri="{FF2B5EF4-FFF2-40B4-BE49-F238E27FC236}">
                <a16:creationId xmlns:a16="http://schemas.microsoft.com/office/drawing/2014/main" id="{DEDBF549-0881-DCB3-DE1E-880FE667F910}"/>
              </a:ext>
            </a:extLst>
          </p:cNvPr>
          <p:cNvSpPr/>
          <p:nvPr/>
        </p:nvSpPr>
        <p:spPr>
          <a:xfrm>
            <a:off x="2815629" y="3485585"/>
            <a:ext cx="719750" cy="153909"/>
          </a:xfrm>
          <a:prstGeom prst="left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k: Sol Sağ 12">
            <a:extLst>
              <a:ext uri="{FF2B5EF4-FFF2-40B4-BE49-F238E27FC236}">
                <a16:creationId xmlns:a16="http://schemas.microsoft.com/office/drawing/2014/main" id="{41464E11-2D64-5849-EDAF-D6BFEDF54C41}"/>
              </a:ext>
            </a:extLst>
          </p:cNvPr>
          <p:cNvSpPr/>
          <p:nvPr/>
        </p:nvSpPr>
        <p:spPr>
          <a:xfrm>
            <a:off x="5608622" y="3485585"/>
            <a:ext cx="719750" cy="153909"/>
          </a:xfrm>
          <a:prstGeom prst="left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DA45B3-144E-822A-9E69-5B7F3AB0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Detailed</a:t>
            </a:r>
            <a:r>
              <a:rPr lang="tr-TR" dirty="0"/>
              <a:t> Component </a:t>
            </a:r>
            <a:r>
              <a:rPr lang="tr-TR" dirty="0" err="1"/>
              <a:t>Interaction</a:t>
            </a:r>
            <a:endParaRPr lang="en-US"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679BF611-ED9B-BC1E-CDBC-F33919B1621A}"/>
              </a:ext>
            </a:extLst>
          </p:cNvPr>
          <p:cNvSpPr/>
          <p:nvPr/>
        </p:nvSpPr>
        <p:spPr>
          <a:xfrm>
            <a:off x="742384" y="2487441"/>
            <a:ext cx="2073244" cy="760491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Admin Panel</a:t>
            </a:r>
            <a:endParaRPr lang="en-US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0AF999E2-E5B9-D447-0640-77A9773D8BA8}"/>
              </a:ext>
            </a:extLst>
          </p:cNvPr>
          <p:cNvSpPr/>
          <p:nvPr/>
        </p:nvSpPr>
        <p:spPr>
          <a:xfrm>
            <a:off x="3535378" y="2487441"/>
            <a:ext cx="2073244" cy="760491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User Management</a:t>
            </a:r>
            <a:endParaRPr lang="en-US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473BDD36-900B-87A9-D35D-10FE21543F00}"/>
              </a:ext>
            </a:extLst>
          </p:cNvPr>
          <p:cNvSpPr/>
          <p:nvPr/>
        </p:nvSpPr>
        <p:spPr>
          <a:xfrm>
            <a:off x="6328372" y="2487441"/>
            <a:ext cx="2073244" cy="760491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Menu Management</a:t>
            </a:r>
            <a:endParaRPr lang="en-US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D9CB2DAF-5CB1-2B57-4B75-868B13C8D9B2}"/>
              </a:ext>
            </a:extLst>
          </p:cNvPr>
          <p:cNvSpPr/>
          <p:nvPr/>
        </p:nvSpPr>
        <p:spPr>
          <a:xfrm>
            <a:off x="742384" y="3802457"/>
            <a:ext cx="2073244" cy="760491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Table</a:t>
            </a:r>
            <a:r>
              <a:rPr lang="tr-TR" dirty="0"/>
              <a:t> Management</a:t>
            </a:r>
            <a:endParaRPr lang="en-US" dirty="0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11B156EB-484A-9BB6-BACF-B86DAAFEAFFA}"/>
              </a:ext>
            </a:extLst>
          </p:cNvPr>
          <p:cNvSpPr/>
          <p:nvPr/>
        </p:nvSpPr>
        <p:spPr>
          <a:xfrm>
            <a:off x="3535378" y="3802456"/>
            <a:ext cx="2073244" cy="760491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Order</a:t>
            </a:r>
            <a:r>
              <a:rPr lang="tr-TR" dirty="0"/>
              <a:t> Management</a:t>
            </a:r>
            <a:endParaRPr lang="en-US" dirty="0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B397B10C-CCF8-8296-12BF-8C866B9C3451}"/>
              </a:ext>
            </a:extLst>
          </p:cNvPr>
          <p:cNvSpPr/>
          <p:nvPr/>
        </p:nvSpPr>
        <p:spPr>
          <a:xfrm>
            <a:off x="6328372" y="3802457"/>
            <a:ext cx="2073244" cy="760491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Payment</a:t>
            </a:r>
            <a:r>
              <a:rPr lang="tr-TR" dirty="0"/>
              <a:t> </a:t>
            </a:r>
            <a:r>
              <a:rPr lang="tr-TR" dirty="0" err="1"/>
              <a:t>System</a:t>
            </a:r>
            <a:endParaRPr lang="en-US" dirty="0"/>
          </a:p>
        </p:txBody>
      </p:sp>
      <p:sp>
        <p:nvSpPr>
          <p:cNvPr id="10" name="Dikdörtgen 9">
            <a:extLst>
              <a:ext uri="{FF2B5EF4-FFF2-40B4-BE49-F238E27FC236}">
                <a16:creationId xmlns:a16="http://schemas.microsoft.com/office/drawing/2014/main" id="{2A18E6A5-AE15-E30C-E7E2-46ED3D4CD4FD}"/>
              </a:ext>
            </a:extLst>
          </p:cNvPr>
          <p:cNvSpPr/>
          <p:nvPr/>
        </p:nvSpPr>
        <p:spPr>
          <a:xfrm>
            <a:off x="742384" y="5115210"/>
            <a:ext cx="2073244" cy="760491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Kitchen Management</a:t>
            </a:r>
            <a:endParaRPr lang="en-US" dirty="0"/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CE2305A6-B3DF-F3A7-1587-AEAA65F74885}"/>
              </a:ext>
            </a:extLst>
          </p:cNvPr>
          <p:cNvSpPr/>
          <p:nvPr/>
        </p:nvSpPr>
        <p:spPr>
          <a:xfrm>
            <a:off x="3535378" y="5115209"/>
            <a:ext cx="2073244" cy="760491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Reports</a:t>
            </a:r>
            <a:r>
              <a:rPr lang="tr-TR" dirty="0"/>
              <a:t> </a:t>
            </a:r>
            <a:r>
              <a:rPr lang="tr-TR" dirty="0" err="1"/>
              <a:t>System</a:t>
            </a:r>
            <a:endParaRPr lang="en-US" dirty="0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14BAD79F-EB22-5D8A-5187-487AA1BE6007}"/>
              </a:ext>
            </a:extLst>
          </p:cNvPr>
          <p:cNvSpPr/>
          <p:nvPr/>
        </p:nvSpPr>
        <p:spPr>
          <a:xfrm>
            <a:off x="6328372" y="5115208"/>
            <a:ext cx="2073244" cy="760491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Recipe</a:t>
            </a:r>
            <a:r>
              <a:rPr lang="tr-TR" dirty="0"/>
              <a:t> Management</a:t>
            </a:r>
            <a:endParaRPr lang="en-US" dirty="0"/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FC7C73D2-3DB6-6787-32A4-B6648EDA04F7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1779006" y="3247932"/>
            <a:ext cx="0" cy="55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F4FE7A84-343E-89EE-779E-3C578F7BEAD5}"/>
              </a:ext>
            </a:extLst>
          </p:cNvPr>
          <p:cNvCxnSpPr/>
          <p:nvPr/>
        </p:nvCxnSpPr>
        <p:spPr>
          <a:xfrm>
            <a:off x="1779006" y="4560683"/>
            <a:ext cx="0" cy="55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874CE850-4B57-A981-939F-DEA23D04E31B}"/>
              </a:ext>
            </a:extLst>
          </p:cNvPr>
          <p:cNvCxnSpPr/>
          <p:nvPr/>
        </p:nvCxnSpPr>
        <p:spPr>
          <a:xfrm>
            <a:off x="4572000" y="3247932"/>
            <a:ext cx="0" cy="55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18539160-0640-A186-12A2-FCD4DA2E3AC3}"/>
              </a:ext>
            </a:extLst>
          </p:cNvPr>
          <p:cNvCxnSpPr/>
          <p:nvPr/>
        </p:nvCxnSpPr>
        <p:spPr>
          <a:xfrm>
            <a:off x="4572000" y="4560682"/>
            <a:ext cx="0" cy="55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52042AB9-E19A-8251-863B-60D64022FB1B}"/>
              </a:ext>
            </a:extLst>
          </p:cNvPr>
          <p:cNvCxnSpPr/>
          <p:nvPr/>
        </p:nvCxnSpPr>
        <p:spPr>
          <a:xfrm>
            <a:off x="7386119" y="3247932"/>
            <a:ext cx="0" cy="55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8F5D6F9C-D3BD-AE5A-5CB8-F9E7208E34BE}"/>
              </a:ext>
            </a:extLst>
          </p:cNvPr>
          <p:cNvCxnSpPr/>
          <p:nvPr/>
        </p:nvCxnSpPr>
        <p:spPr>
          <a:xfrm>
            <a:off x="7386119" y="4560681"/>
            <a:ext cx="0" cy="55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Bağlayıcı: Dirsek 23">
            <a:extLst>
              <a:ext uri="{FF2B5EF4-FFF2-40B4-BE49-F238E27FC236}">
                <a16:creationId xmlns:a16="http://schemas.microsoft.com/office/drawing/2014/main" id="{7785015D-AED5-BADB-5B25-DEDE5BB2A56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815628" y="2867687"/>
            <a:ext cx="719750" cy="127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Bağlayıcı: Dirsek 24">
            <a:extLst>
              <a:ext uri="{FF2B5EF4-FFF2-40B4-BE49-F238E27FC236}">
                <a16:creationId xmlns:a16="http://schemas.microsoft.com/office/drawing/2014/main" id="{11E30B36-27F5-D5C9-0CC0-81135ED67D7C}"/>
              </a:ext>
            </a:extLst>
          </p:cNvPr>
          <p:cNvCxnSpPr/>
          <p:nvPr/>
        </p:nvCxnSpPr>
        <p:spPr>
          <a:xfrm>
            <a:off x="5608622" y="2885670"/>
            <a:ext cx="719750" cy="127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Bağlayıcı: Dirsek 26">
            <a:extLst>
              <a:ext uri="{FF2B5EF4-FFF2-40B4-BE49-F238E27FC236}">
                <a16:creationId xmlns:a16="http://schemas.microsoft.com/office/drawing/2014/main" id="{5F66904B-B73F-4348-DDA8-D3BF3A7DCF9B}"/>
              </a:ext>
            </a:extLst>
          </p:cNvPr>
          <p:cNvCxnSpPr/>
          <p:nvPr/>
        </p:nvCxnSpPr>
        <p:spPr>
          <a:xfrm>
            <a:off x="2815628" y="4176351"/>
            <a:ext cx="719750" cy="127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Bağlayıcı: Dirsek 27">
            <a:extLst>
              <a:ext uri="{FF2B5EF4-FFF2-40B4-BE49-F238E27FC236}">
                <a16:creationId xmlns:a16="http://schemas.microsoft.com/office/drawing/2014/main" id="{8A03B20F-EB96-BA19-B548-B734F6466B4E}"/>
              </a:ext>
            </a:extLst>
          </p:cNvPr>
          <p:cNvCxnSpPr/>
          <p:nvPr/>
        </p:nvCxnSpPr>
        <p:spPr>
          <a:xfrm>
            <a:off x="5608622" y="4188927"/>
            <a:ext cx="719750" cy="127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Bağlayıcı: Dirsek 28">
            <a:extLst>
              <a:ext uri="{FF2B5EF4-FFF2-40B4-BE49-F238E27FC236}">
                <a16:creationId xmlns:a16="http://schemas.microsoft.com/office/drawing/2014/main" id="{F57404E2-14E4-5D25-C97B-143B8F2C95FC}"/>
              </a:ext>
            </a:extLst>
          </p:cNvPr>
          <p:cNvCxnSpPr/>
          <p:nvPr/>
        </p:nvCxnSpPr>
        <p:spPr>
          <a:xfrm>
            <a:off x="2815628" y="5491366"/>
            <a:ext cx="719750" cy="127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Bağlayıcı: Dirsek 29">
            <a:extLst>
              <a:ext uri="{FF2B5EF4-FFF2-40B4-BE49-F238E27FC236}">
                <a16:creationId xmlns:a16="http://schemas.microsoft.com/office/drawing/2014/main" id="{C69C301F-9AFE-78E4-C9C5-802B2A2E4440}"/>
              </a:ext>
            </a:extLst>
          </p:cNvPr>
          <p:cNvCxnSpPr/>
          <p:nvPr/>
        </p:nvCxnSpPr>
        <p:spPr>
          <a:xfrm>
            <a:off x="5608622" y="5500296"/>
            <a:ext cx="719750" cy="127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251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1.1 - </a:t>
            </a:r>
            <a:r>
              <a:rPr lang="en-US" dirty="0"/>
              <a:t>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6" y="2653097"/>
            <a:ext cx="6798736" cy="3444997"/>
          </a:xfrm>
        </p:spPr>
        <p:txBody>
          <a:bodyPr>
            <a:normAutofit fontScale="92500" lnSpcReduction="10000"/>
          </a:bodyPr>
          <a:lstStyle/>
          <a:p>
            <a:pPr>
              <a:defRPr sz="1800"/>
            </a:pPr>
            <a:r>
              <a:rPr sz="1800" dirty="0"/>
              <a:t>Architecture Pattern: </a:t>
            </a:r>
            <a:r>
              <a:rPr lang="tr-TR" sz="1800" dirty="0"/>
              <a:t>Client-Server</a:t>
            </a:r>
            <a:r>
              <a:rPr sz="1800" dirty="0"/>
              <a:t> Web Application</a:t>
            </a:r>
          </a:p>
          <a:p>
            <a:pPr>
              <a:defRPr sz="1800"/>
            </a:pPr>
            <a:r>
              <a:rPr sz="1800" dirty="0"/>
              <a:t>Frontend: React + Tailwind CSS</a:t>
            </a:r>
          </a:p>
          <a:p>
            <a:pPr>
              <a:defRPr sz="1800"/>
            </a:pPr>
            <a:r>
              <a:rPr sz="1800" dirty="0"/>
              <a:t>Backend: Python (</a:t>
            </a:r>
            <a:r>
              <a:rPr sz="1800" dirty="0" err="1"/>
              <a:t>FastAPI</a:t>
            </a:r>
            <a:r>
              <a:rPr sz="1800" dirty="0"/>
              <a:t>)</a:t>
            </a:r>
          </a:p>
          <a:p>
            <a:pPr>
              <a:defRPr sz="1800"/>
            </a:pPr>
            <a:r>
              <a:rPr sz="1800" dirty="0"/>
              <a:t>Database: PostgreSQL</a:t>
            </a:r>
          </a:p>
          <a:p>
            <a:pPr>
              <a:defRPr sz="1800"/>
            </a:pPr>
            <a:endParaRPr sz="1800" dirty="0"/>
          </a:p>
          <a:p>
            <a:pPr>
              <a:defRPr sz="1800"/>
            </a:pPr>
            <a:r>
              <a:rPr sz="1800" dirty="0"/>
              <a:t>Main Components:</a:t>
            </a:r>
          </a:p>
          <a:p>
            <a:pPr>
              <a:defRPr sz="1800"/>
            </a:pPr>
            <a:r>
              <a:rPr sz="1800" dirty="0"/>
              <a:t>Frontend (User Interface)</a:t>
            </a:r>
          </a:p>
          <a:p>
            <a:pPr>
              <a:defRPr sz="1800"/>
            </a:pPr>
            <a:r>
              <a:rPr sz="1800" dirty="0"/>
              <a:t>Backend (Business Logic &amp; API)</a:t>
            </a:r>
          </a:p>
          <a:p>
            <a:pPr>
              <a:defRPr sz="1800"/>
            </a:pPr>
            <a:r>
              <a:rPr sz="1800" dirty="0"/>
              <a:t>Database (Persistent Storage)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6BD6C08-1605-0D6D-3B84-AB292F88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1.3 – Architecture </a:t>
            </a:r>
            <a:r>
              <a:rPr lang="tr-TR" dirty="0" err="1"/>
              <a:t>Implementation</a:t>
            </a:r>
            <a:r>
              <a:rPr lang="tr-TR" dirty="0"/>
              <a:t>: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Theoretical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Practical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8B65B5-628C-1CC6-2B60-8F214CB6F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b="1" dirty="0"/>
              <a:t>Client-Server Architecture </a:t>
            </a:r>
            <a:r>
              <a:rPr lang="tr-TR" b="1" dirty="0" err="1"/>
              <a:t>Implementation</a:t>
            </a:r>
            <a:endParaRPr lang="tr-TR" b="1" dirty="0"/>
          </a:p>
          <a:p>
            <a:endParaRPr lang="tr-TR" dirty="0"/>
          </a:p>
          <a:p>
            <a:r>
              <a:rPr lang="en-US" b="1" dirty="0"/>
              <a:t>Theoretical Design:</a:t>
            </a:r>
          </a:p>
          <a:p>
            <a:r>
              <a:rPr lang="en-US" dirty="0"/>
              <a:t>Client &lt;---&gt; Server &lt;---&gt; Database</a:t>
            </a:r>
          </a:p>
          <a:p>
            <a:endParaRPr lang="en-US" dirty="0"/>
          </a:p>
          <a:p>
            <a:r>
              <a:rPr lang="en-US" b="1" dirty="0"/>
              <a:t>Practical Implementation:</a:t>
            </a:r>
          </a:p>
          <a:p>
            <a:r>
              <a:rPr lang="en-US" dirty="0"/>
              <a:t>React Frontend &lt;--HTTP/HTTPS--&gt; </a:t>
            </a:r>
            <a:r>
              <a:rPr lang="en-US" dirty="0" err="1"/>
              <a:t>FastAPI</a:t>
            </a:r>
            <a:r>
              <a:rPr lang="en-US" dirty="0"/>
              <a:t> Backend &lt;--</a:t>
            </a:r>
            <a:r>
              <a:rPr lang="en-US" dirty="0" err="1"/>
              <a:t>SQLAlchemy</a:t>
            </a:r>
            <a:r>
              <a:rPr lang="en-US" dirty="0"/>
              <a:t>--&gt; PostgreSQL</a:t>
            </a:r>
          </a:p>
        </p:txBody>
      </p:sp>
    </p:spTree>
    <p:extLst>
      <p:ext uri="{BB962C8B-B14F-4D97-AF65-F5344CB8AC3E}">
        <p14:creationId xmlns:p14="http://schemas.microsoft.com/office/powerpoint/2010/main" val="3502654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8AC969B-B08F-B2D5-1367-00524B1A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Frontend</a:t>
            </a:r>
            <a:r>
              <a:rPr lang="tr-TR" dirty="0"/>
              <a:t> </a:t>
            </a:r>
            <a:r>
              <a:rPr lang="tr-TR" dirty="0" err="1"/>
              <a:t>Implementation</a:t>
            </a:r>
            <a:r>
              <a:rPr lang="tr-TR" dirty="0"/>
              <a:t> - 1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1D19EC-6F82-7942-4EC9-4F70BF7AC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Theoretical Design:</a:t>
            </a:r>
          </a:p>
          <a:p>
            <a:r>
              <a:rPr lang="en-US" dirty="0"/>
              <a:t>Component-based architecture</a:t>
            </a:r>
          </a:p>
          <a:p>
            <a:r>
              <a:rPr lang="en-US" dirty="0"/>
              <a:t>State management</a:t>
            </a:r>
          </a:p>
          <a:p>
            <a:r>
              <a:rPr lang="en-US" dirty="0"/>
              <a:t>User interface</a:t>
            </a:r>
          </a:p>
          <a:p>
            <a:r>
              <a:rPr lang="en-US" dirty="0"/>
              <a:t>API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532675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2C413E-6258-9CC9-B3CB-A14F2370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Frontend</a:t>
            </a:r>
            <a:r>
              <a:rPr lang="tr-TR" dirty="0"/>
              <a:t> </a:t>
            </a:r>
            <a:r>
              <a:rPr lang="tr-TR" dirty="0" err="1"/>
              <a:t>Implementation</a:t>
            </a:r>
            <a:r>
              <a:rPr lang="tr-TR" dirty="0"/>
              <a:t> - 2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C48175-C188-F4B2-ABC6-2D1CAD3BC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/>
              <a:t>Practical Implementation:</a:t>
            </a:r>
          </a:p>
          <a:p>
            <a:r>
              <a:rPr lang="en-US" dirty="0"/>
              <a:t>React components (pages/, components/)</a:t>
            </a:r>
          </a:p>
          <a:p>
            <a:r>
              <a:rPr lang="en-US" dirty="0"/>
              <a:t>  - </a:t>
            </a:r>
            <a:r>
              <a:rPr lang="en-US" dirty="0" err="1"/>
              <a:t>LoginPage.jsx</a:t>
            </a:r>
            <a:r>
              <a:rPr lang="en-US" dirty="0"/>
              <a:t> → User authentication interface</a:t>
            </a:r>
          </a:p>
          <a:p>
            <a:r>
              <a:rPr lang="en-US" dirty="0"/>
              <a:t>  - </a:t>
            </a:r>
            <a:r>
              <a:rPr lang="en-US" dirty="0" err="1"/>
              <a:t>MenuPage.jsx</a:t>
            </a:r>
            <a:r>
              <a:rPr lang="en-US" dirty="0"/>
              <a:t> → Menu display and ordering</a:t>
            </a:r>
          </a:p>
          <a:p>
            <a:r>
              <a:rPr lang="en-US" dirty="0"/>
              <a:t>  - </a:t>
            </a:r>
            <a:r>
              <a:rPr lang="en-US" dirty="0" err="1"/>
              <a:t>OrderPage.jsx</a:t>
            </a:r>
            <a:r>
              <a:rPr lang="en-US" dirty="0"/>
              <a:t> → Order creation</a:t>
            </a:r>
          </a:p>
          <a:p>
            <a:r>
              <a:rPr lang="en-US" dirty="0"/>
              <a:t>  - </a:t>
            </a:r>
            <a:r>
              <a:rPr lang="en-US" dirty="0" err="1"/>
              <a:t>TrackOrderPage.jsx</a:t>
            </a:r>
            <a:r>
              <a:rPr lang="en-US" dirty="0"/>
              <a:t> → Order tracking</a:t>
            </a:r>
          </a:p>
          <a:p>
            <a:r>
              <a:rPr lang="en-US" dirty="0"/>
              <a:t>  - </a:t>
            </a:r>
            <a:r>
              <a:rPr lang="en-US" dirty="0" err="1"/>
              <a:t>AdminPanel.jsx</a:t>
            </a:r>
            <a:r>
              <a:rPr lang="en-US" dirty="0"/>
              <a:t> → Administrative functions</a:t>
            </a:r>
          </a:p>
          <a:p>
            <a:r>
              <a:rPr lang="en-US" dirty="0"/>
              <a:t>  - </a:t>
            </a:r>
            <a:r>
              <a:rPr lang="en-US" dirty="0" err="1"/>
              <a:t>WaiterPanel.jsx</a:t>
            </a:r>
            <a:r>
              <a:rPr lang="en-US" dirty="0"/>
              <a:t> → Table and order management</a:t>
            </a:r>
          </a:p>
          <a:p>
            <a:r>
              <a:rPr lang="en-US" dirty="0"/>
              <a:t>  - </a:t>
            </a:r>
            <a:r>
              <a:rPr lang="en-US" dirty="0" err="1"/>
              <a:t>KitchenView.jsx</a:t>
            </a:r>
            <a:r>
              <a:rPr lang="en-US" dirty="0"/>
              <a:t> → Kitchen operations</a:t>
            </a:r>
          </a:p>
          <a:p>
            <a:r>
              <a:rPr lang="en-US" dirty="0"/>
              <a:t>React Context API for state management</a:t>
            </a:r>
          </a:p>
          <a:p>
            <a:r>
              <a:rPr lang="en-US" dirty="0"/>
              <a:t>Axios for API calls</a:t>
            </a:r>
          </a:p>
          <a:p>
            <a:r>
              <a:rPr lang="en-US" dirty="0"/>
              <a:t>Tailwind CSS for responsive design</a:t>
            </a:r>
          </a:p>
        </p:txBody>
      </p:sp>
    </p:spTree>
    <p:extLst>
      <p:ext uri="{BB962C8B-B14F-4D97-AF65-F5344CB8AC3E}">
        <p14:creationId xmlns:p14="http://schemas.microsoft.com/office/powerpoint/2010/main" val="1033555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196C221-B6CB-2329-C88A-D3C6CB9D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Backend</a:t>
            </a:r>
            <a:r>
              <a:rPr lang="tr-TR" dirty="0"/>
              <a:t> </a:t>
            </a:r>
            <a:r>
              <a:rPr lang="tr-TR" dirty="0" err="1"/>
              <a:t>Implementation</a:t>
            </a:r>
            <a:r>
              <a:rPr lang="tr-TR" dirty="0"/>
              <a:t> - 1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1D61D99-18ED-4ECB-B883-228561FD6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Theoretical Design:</a:t>
            </a:r>
          </a:p>
          <a:p>
            <a:r>
              <a:rPr lang="en-US" dirty="0"/>
              <a:t>RESTful API</a:t>
            </a:r>
          </a:p>
          <a:p>
            <a:r>
              <a:rPr lang="en-US" dirty="0"/>
              <a:t>Business logic</a:t>
            </a:r>
          </a:p>
          <a:p>
            <a:r>
              <a:rPr lang="en-US" dirty="0"/>
              <a:t>Data access</a:t>
            </a:r>
          </a:p>
          <a:p>
            <a:r>
              <a:rPr lang="en-US" dirty="0"/>
              <a:t>Authentication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430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B86452-9B5D-89A1-11C9-8CF762B08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Backend</a:t>
            </a:r>
            <a:r>
              <a:rPr lang="tr-TR" dirty="0"/>
              <a:t> </a:t>
            </a:r>
            <a:r>
              <a:rPr lang="tr-TR" dirty="0" err="1"/>
              <a:t>Implementation</a:t>
            </a:r>
            <a:r>
              <a:rPr lang="tr-TR" dirty="0"/>
              <a:t> - 2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CDC5A10-0AD2-DCC6-D1A2-9AE6E9FAF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Practical Implementation:</a:t>
            </a:r>
          </a:p>
          <a:p>
            <a:r>
              <a:rPr lang="en-US" dirty="0" err="1"/>
              <a:t>FastAPI</a:t>
            </a:r>
            <a:r>
              <a:rPr lang="en-US" dirty="0"/>
              <a:t> routes (routes/)</a:t>
            </a:r>
          </a:p>
          <a:p>
            <a:r>
              <a:rPr lang="en-US" dirty="0"/>
              <a:t>  -/users → User management</a:t>
            </a:r>
          </a:p>
          <a:p>
            <a:r>
              <a:rPr lang="en-US" dirty="0"/>
              <a:t>  -/tables → Table operations</a:t>
            </a:r>
          </a:p>
          <a:p>
            <a:r>
              <a:rPr lang="en-US" dirty="0"/>
              <a:t>  -/orders → Order processing</a:t>
            </a:r>
          </a:p>
          <a:p>
            <a:r>
              <a:rPr lang="en-US" dirty="0"/>
              <a:t>  -/menu → Menu management</a:t>
            </a:r>
          </a:p>
          <a:p>
            <a:r>
              <a:rPr lang="en-US" dirty="0"/>
              <a:t>  -/admin → Administrative functions</a:t>
            </a:r>
          </a:p>
          <a:p>
            <a:r>
              <a:rPr lang="en-US" dirty="0"/>
              <a:t>  -/recipe → Recipe management</a:t>
            </a:r>
          </a:p>
          <a:p>
            <a:r>
              <a:rPr lang="en-US" dirty="0"/>
              <a:t>  -/report → Reporting system</a:t>
            </a:r>
          </a:p>
        </p:txBody>
      </p:sp>
    </p:spTree>
    <p:extLst>
      <p:ext uri="{BB962C8B-B14F-4D97-AF65-F5344CB8AC3E}">
        <p14:creationId xmlns:p14="http://schemas.microsoft.com/office/powerpoint/2010/main" val="3437134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4A4F979-3D49-4D5B-BD96-EBB31908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Backend</a:t>
            </a:r>
            <a:r>
              <a:rPr lang="tr-TR" dirty="0"/>
              <a:t> </a:t>
            </a:r>
            <a:r>
              <a:rPr lang="tr-TR" dirty="0" err="1"/>
              <a:t>Implementation</a:t>
            </a:r>
            <a:r>
              <a:rPr lang="tr-TR" dirty="0"/>
              <a:t> - 3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AD20310-4EBA-151A-3B69-981ACB350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SQLAlchemy</a:t>
            </a:r>
            <a:r>
              <a:rPr lang="en-US" dirty="0"/>
              <a:t> models (models/)</a:t>
            </a:r>
          </a:p>
          <a:p>
            <a:r>
              <a:rPr lang="en-US" dirty="0"/>
              <a:t>  -User.py → User data structure</a:t>
            </a:r>
          </a:p>
          <a:p>
            <a:r>
              <a:rPr lang="en-US" dirty="0"/>
              <a:t>  -Table.py → Table data structure</a:t>
            </a:r>
          </a:p>
          <a:p>
            <a:r>
              <a:rPr lang="en-US" dirty="0"/>
              <a:t>  -Order.py → Order data structure</a:t>
            </a:r>
          </a:p>
          <a:p>
            <a:r>
              <a:rPr lang="en-US" dirty="0"/>
              <a:t>  -Menu.py → Menu data structure</a:t>
            </a:r>
          </a:p>
          <a:p>
            <a:r>
              <a:rPr lang="en-US" dirty="0"/>
              <a:t>  -Payment.py → Payment data structure</a:t>
            </a:r>
          </a:p>
          <a:p>
            <a:r>
              <a:rPr lang="en-US" dirty="0"/>
              <a:t>  -Recipe.py → Recipe data structure</a:t>
            </a:r>
          </a:p>
          <a:p>
            <a:r>
              <a:rPr lang="en-US" dirty="0"/>
              <a:t>  -Inventory.py → Inventory data structure</a:t>
            </a:r>
          </a:p>
          <a:p>
            <a:r>
              <a:rPr lang="en-US" dirty="0"/>
              <a:t>  -Report.py → Report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007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F0D9F5A-F6D7-0145-2887-ACE294843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Database </a:t>
            </a:r>
            <a:r>
              <a:rPr lang="tr-TR" dirty="0" err="1"/>
              <a:t>Implementation</a:t>
            </a:r>
            <a:r>
              <a:rPr lang="tr-TR" dirty="0"/>
              <a:t> - 1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C367475-A3E5-8BD5-8251-16B27B261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Theoretical Design:</a:t>
            </a:r>
          </a:p>
          <a:p>
            <a:r>
              <a:rPr lang="en-US" dirty="0"/>
              <a:t>Data persistence</a:t>
            </a:r>
          </a:p>
          <a:p>
            <a:r>
              <a:rPr lang="en-US" dirty="0"/>
              <a:t>Data relationships</a:t>
            </a:r>
          </a:p>
          <a:p>
            <a:r>
              <a:rPr lang="en-US" dirty="0"/>
              <a:t>Data validation</a:t>
            </a:r>
          </a:p>
        </p:txBody>
      </p:sp>
    </p:spTree>
    <p:extLst>
      <p:ext uri="{BB962C8B-B14F-4D97-AF65-F5344CB8AC3E}">
        <p14:creationId xmlns:p14="http://schemas.microsoft.com/office/powerpoint/2010/main" val="2775538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AED4F5-80C8-E483-676D-CC1CCB00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Database </a:t>
            </a:r>
            <a:r>
              <a:rPr lang="tr-TR" dirty="0" err="1"/>
              <a:t>Implementation</a:t>
            </a:r>
            <a:r>
              <a:rPr lang="tr-TR" dirty="0"/>
              <a:t> - 2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0E11A01-4900-5FC1-81D3-55EFE95D1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/>
              <a:t>Practical Implementation:</a:t>
            </a:r>
          </a:p>
          <a:p>
            <a:r>
              <a:rPr lang="en-US" dirty="0"/>
              <a:t>- PostgreSQL tables</a:t>
            </a:r>
          </a:p>
          <a:p>
            <a:r>
              <a:rPr lang="en-US" dirty="0"/>
              <a:t>  - users → User information</a:t>
            </a:r>
          </a:p>
          <a:p>
            <a:r>
              <a:rPr lang="en-US" dirty="0"/>
              <a:t>  - tables → Table information</a:t>
            </a:r>
          </a:p>
          <a:p>
            <a:r>
              <a:rPr lang="en-US" dirty="0"/>
              <a:t>  - </a:t>
            </a:r>
            <a:r>
              <a:rPr lang="en-US" dirty="0" err="1"/>
              <a:t>table_sessions</a:t>
            </a:r>
            <a:r>
              <a:rPr lang="en-US" dirty="0"/>
              <a:t> → Session tracking</a:t>
            </a:r>
          </a:p>
          <a:p>
            <a:r>
              <a:rPr lang="en-US" dirty="0"/>
              <a:t>  - orders → Order information</a:t>
            </a:r>
          </a:p>
          <a:p>
            <a:r>
              <a:rPr lang="en-US" dirty="0"/>
              <a:t>  - </a:t>
            </a:r>
            <a:r>
              <a:rPr lang="en-US" dirty="0" err="1"/>
              <a:t>order_items</a:t>
            </a:r>
            <a:r>
              <a:rPr lang="en-US" dirty="0"/>
              <a:t> → Order details</a:t>
            </a:r>
          </a:p>
          <a:p>
            <a:r>
              <a:rPr lang="en-US" dirty="0"/>
              <a:t>  - </a:t>
            </a:r>
            <a:r>
              <a:rPr lang="en-US" dirty="0" err="1"/>
              <a:t>menu_items</a:t>
            </a:r>
            <a:r>
              <a:rPr lang="en-US" dirty="0"/>
              <a:t> → Menu information</a:t>
            </a:r>
          </a:p>
          <a:p>
            <a:r>
              <a:rPr lang="en-US" dirty="0"/>
              <a:t>  - payments → Payment records</a:t>
            </a:r>
          </a:p>
          <a:p>
            <a:r>
              <a:rPr lang="en-US" dirty="0"/>
              <a:t>  - recipes → Recipe information</a:t>
            </a:r>
          </a:p>
          <a:p>
            <a:r>
              <a:rPr lang="en-US" dirty="0"/>
              <a:t>  - inventory → Stock information</a:t>
            </a:r>
          </a:p>
          <a:p>
            <a:r>
              <a:rPr lang="en-US" dirty="0"/>
              <a:t>  - reports → Report data</a:t>
            </a:r>
          </a:p>
        </p:txBody>
      </p:sp>
    </p:spTree>
    <p:extLst>
      <p:ext uri="{BB962C8B-B14F-4D97-AF65-F5344CB8AC3E}">
        <p14:creationId xmlns:p14="http://schemas.microsoft.com/office/powerpoint/2010/main" val="3077977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1078E1-85D0-A618-0365-269DAA08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Security </a:t>
            </a:r>
            <a:r>
              <a:rPr lang="tr-TR" dirty="0" err="1"/>
              <a:t>Implementation</a:t>
            </a:r>
            <a:r>
              <a:rPr lang="tr-TR" dirty="0"/>
              <a:t> - 1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1D4302-CCDE-4BE9-A832-6D436A581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Theoretical Design:</a:t>
            </a:r>
          </a:p>
          <a:p>
            <a:r>
              <a:rPr lang="en-US" dirty="0"/>
              <a:t>Authentication</a:t>
            </a:r>
          </a:p>
          <a:p>
            <a:r>
              <a:rPr lang="en-US" dirty="0"/>
              <a:t>Authorization</a:t>
            </a:r>
          </a:p>
          <a:p>
            <a:r>
              <a:rPr lang="en-US" dirty="0"/>
              <a:t>Data protection</a:t>
            </a:r>
          </a:p>
        </p:txBody>
      </p:sp>
    </p:spTree>
    <p:extLst>
      <p:ext uri="{BB962C8B-B14F-4D97-AF65-F5344CB8AC3E}">
        <p14:creationId xmlns:p14="http://schemas.microsoft.com/office/powerpoint/2010/main" val="66404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6313069-440A-456A-EC4F-E5FA6804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Security </a:t>
            </a:r>
            <a:r>
              <a:rPr lang="tr-TR" dirty="0" err="1"/>
              <a:t>Implementation</a:t>
            </a:r>
            <a:r>
              <a:rPr lang="tr-TR" dirty="0"/>
              <a:t> - 2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F657517-DFB6-E626-67B8-D7A8599EE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Practical Implementation:</a:t>
            </a:r>
          </a:p>
          <a:p>
            <a:r>
              <a:rPr lang="en-US" dirty="0"/>
              <a:t>JWT token authentication</a:t>
            </a:r>
          </a:p>
          <a:p>
            <a:r>
              <a:rPr lang="en-US" dirty="0"/>
              <a:t>  - Login endpoint → Token generation</a:t>
            </a:r>
          </a:p>
          <a:p>
            <a:r>
              <a:rPr lang="en-US" dirty="0"/>
              <a:t>  - Protected routes → Token validation</a:t>
            </a:r>
          </a:p>
          <a:p>
            <a:r>
              <a:rPr lang="en-US" dirty="0"/>
              <a:t>Role-based access control</a:t>
            </a:r>
          </a:p>
          <a:p>
            <a:r>
              <a:rPr lang="en-US" dirty="0"/>
              <a:t>  - Admin role → Full access</a:t>
            </a:r>
          </a:p>
          <a:p>
            <a:r>
              <a:rPr lang="en-US" dirty="0"/>
              <a:t>  - Waiter role → Table and order management</a:t>
            </a:r>
          </a:p>
          <a:p>
            <a:r>
              <a:rPr lang="en-US" dirty="0"/>
              <a:t>  - Kitchen role → Order preparation</a:t>
            </a:r>
          </a:p>
          <a:p>
            <a:r>
              <a:rPr lang="en-US" dirty="0"/>
              <a:t>API endpoint protection</a:t>
            </a:r>
          </a:p>
          <a:p>
            <a:r>
              <a:rPr lang="en-US" dirty="0"/>
              <a:t>  - Route decorators → Access control</a:t>
            </a:r>
          </a:p>
          <a:p>
            <a:r>
              <a:rPr lang="en-US" dirty="0"/>
              <a:t>  - Input validation → Data integrity</a:t>
            </a:r>
          </a:p>
        </p:txBody>
      </p:sp>
    </p:spTree>
    <p:extLst>
      <p:ext uri="{BB962C8B-B14F-4D97-AF65-F5344CB8AC3E}">
        <p14:creationId xmlns:p14="http://schemas.microsoft.com/office/powerpoint/2010/main" val="3492293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BAD266-B8BF-2786-E62D-A1F37E971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Frontend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F1D5D31-C449-08A1-B217-69846333B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React.</a:t>
            </a:r>
            <a:r>
              <a:rPr lang="en-US"/>
              <a:t>js Application</a:t>
            </a:r>
            <a:endParaRPr lang="en-US" dirty="0"/>
          </a:p>
          <a:p>
            <a:r>
              <a:rPr lang="en-US" dirty="0"/>
              <a:t>Component-based architecture</a:t>
            </a:r>
          </a:p>
          <a:p>
            <a:r>
              <a:rPr lang="en-US" dirty="0"/>
              <a:t>State management using React Context API</a:t>
            </a:r>
          </a:p>
          <a:p>
            <a:r>
              <a:rPr lang="en-US" dirty="0"/>
              <a:t>Responsive design using Tailwind CSS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941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2.1 - </a:t>
            </a:r>
            <a:r>
              <a:rPr lang="en-US" dirty="0"/>
              <a:t>UI Design </a:t>
            </a:r>
            <a:r>
              <a:rPr lang="en-US" dirty="0" err="1"/>
              <a:t>Overvie</a:t>
            </a:r>
            <a:r>
              <a:rPr lang="tr-TR" dirty="0"/>
              <a:t>w</a:t>
            </a:r>
            <a:br>
              <a:rPr lang="tr-TR" dirty="0"/>
            </a:br>
            <a:r>
              <a:rPr lang="tr-TR" dirty="0"/>
              <a:t>UI Design </a:t>
            </a:r>
            <a:r>
              <a:rPr lang="tr-TR" dirty="0" err="1"/>
              <a:t>Principles</a:t>
            </a:r>
            <a:endParaRPr lang="en-US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0FB15B47-9229-FE06-397B-125A9B78C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1. User Familiarity</a:t>
            </a:r>
          </a:p>
          <a:p>
            <a:r>
              <a:rPr lang="en-US" dirty="0"/>
              <a:t>Restaurant-oriented terminology</a:t>
            </a:r>
          </a:p>
          <a:p>
            <a:pPr lvl="1"/>
            <a:r>
              <a:rPr lang="en-US" dirty="0"/>
              <a:t>"Table" for dining tables</a:t>
            </a:r>
          </a:p>
          <a:p>
            <a:pPr lvl="1"/>
            <a:r>
              <a:rPr lang="en-US" dirty="0"/>
              <a:t>"Order" for food orders</a:t>
            </a:r>
          </a:p>
          <a:p>
            <a:pPr lvl="1"/>
            <a:r>
              <a:rPr lang="en-US" dirty="0"/>
              <a:t>"Menu" for food items</a:t>
            </a:r>
          </a:p>
          <a:p>
            <a:r>
              <a:rPr lang="en-US" dirty="0"/>
              <a:t>User-friendly interface elements</a:t>
            </a:r>
          </a:p>
          <a:p>
            <a:pPr lvl="1"/>
            <a:r>
              <a:rPr lang="en-US" dirty="0"/>
              <a:t>Menu cards</a:t>
            </a:r>
          </a:p>
          <a:p>
            <a:pPr lvl="1"/>
            <a:r>
              <a:rPr lang="en-US" dirty="0"/>
              <a:t>Order forms</a:t>
            </a:r>
          </a:p>
          <a:p>
            <a:pPr lvl="1"/>
            <a:r>
              <a:rPr lang="en-US" dirty="0"/>
              <a:t>Table views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51">
            <a:extLst>
              <a:ext uri="{FF2B5EF4-FFF2-40B4-BE49-F238E27FC236}">
                <a16:creationId xmlns:a16="http://schemas.microsoft.com/office/drawing/2014/main" id="{C7406588-BC7B-4FE7-B4EE-2DD01A3E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72226"/>
            <a:chOff x="0" y="0"/>
            <a:chExt cx="12188825" cy="687222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99DD94F-DE87-44CC-B7F7-6ABE0CA9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E2BEDC1-C43B-40D8-ABF2-1A306679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F9A11F0-13A5-4573-98C5-7B5C0EA82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2D87CCA-9D6A-4A68-972D-18700C8ED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73" name="Straight Connector 57">
            <a:extLst>
              <a:ext uri="{FF2B5EF4-FFF2-40B4-BE49-F238E27FC236}">
                <a16:creationId xmlns:a16="http://schemas.microsoft.com/office/drawing/2014/main" id="{4DEFF4CF-58CC-42AF-A5D3-7683CCD8B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59">
            <a:extLst>
              <a:ext uri="{FF2B5EF4-FFF2-40B4-BE49-F238E27FC236}">
                <a16:creationId xmlns:a16="http://schemas.microsoft.com/office/drawing/2014/main" id="{8C7C183F-7DA4-41DD-BCA2-7CCF0F303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61">
            <a:extLst>
              <a:ext uri="{FF2B5EF4-FFF2-40B4-BE49-F238E27FC236}">
                <a16:creationId xmlns:a16="http://schemas.microsoft.com/office/drawing/2014/main" id="{493C035E-9590-4F84-9A18-72B5F07B5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56215"/>
            <a:chOff x="0" y="0"/>
            <a:chExt cx="12188825" cy="6856215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3C7AAFC-CB15-4B73-AE5F-FFDFB4DAF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6" name="Rectangle 63">
              <a:extLst>
                <a:ext uri="{FF2B5EF4-FFF2-40B4-BE49-F238E27FC236}">
                  <a16:creationId xmlns:a16="http://schemas.microsoft.com/office/drawing/2014/main" id="{3FD7B1FB-0118-46C8-848A-4C0D9D0DF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1E808E6-676A-4AE5-A083-C04058C27F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33024C7C-2360-47C2-BE04-DE5CE87C4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77204572-42B6-1475-D114-8095618F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13" y="1041401"/>
            <a:ext cx="3383748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Examples from MenuPage and WaiterPanel</a:t>
            </a:r>
          </a:p>
        </p:txBody>
      </p:sp>
      <p:cxnSp>
        <p:nvCxnSpPr>
          <p:cNvPr id="77" name="Straight Connector 67">
            <a:extLst>
              <a:ext uri="{FF2B5EF4-FFF2-40B4-BE49-F238E27FC236}">
                <a16:creationId xmlns:a16="http://schemas.microsoft.com/office/drawing/2014/main" id="{B7ACCB3E-848B-4ABC-92EB-E4A52FCD6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4477" y="3509772"/>
            <a:ext cx="2674620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69">
            <a:extLst>
              <a:ext uri="{FF2B5EF4-FFF2-40B4-BE49-F238E27FC236}">
                <a16:creationId xmlns:a16="http://schemas.microsoft.com/office/drawing/2014/main" id="{C237D587-4601-4CB0-9456-70CE5159B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9327" y="1092200"/>
            <a:ext cx="3752517" cy="470509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Resim 46">
            <a:extLst>
              <a:ext uri="{FF2B5EF4-FFF2-40B4-BE49-F238E27FC236}">
                <a16:creationId xmlns:a16="http://schemas.microsoft.com/office/drawing/2014/main" id="{BA73DA08-E613-7EB1-981A-74C9CB8B22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138" y="1528006"/>
            <a:ext cx="3487260" cy="1856965"/>
          </a:xfrm>
          <a:prstGeom prst="rect">
            <a:avLst/>
          </a:prstGeom>
        </p:spPr>
      </p:pic>
      <p:pic>
        <p:nvPicPr>
          <p:cNvPr id="45" name="Resim 44">
            <a:extLst>
              <a:ext uri="{FF2B5EF4-FFF2-40B4-BE49-F238E27FC236}">
                <a16:creationId xmlns:a16="http://schemas.microsoft.com/office/drawing/2014/main" id="{BA0C7BE3-B967-16B0-EBD5-0D8C81BD55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4233" y="3522131"/>
            <a:ext cx="3478488" cy="18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33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4B0CDE-7E2C-9926-F19C-4FC835264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UI Design </a:t>
            </a:r>
            <a:r>
              <a:rPr lang="tr-TR" dirty="0" err="1"/>
              <a:t>Principles</a:t>
            </a:r>
            <a:r>
              <a:rPr lang="tr-TR" dirty="0"/>
              <a:t> - 2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FF2DF90-11F4-BC2E-7CCA-5DBC9BA7E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2. Consistency</a:t>
            </a:r>
          </a:p>
          <a:p>
            <a:r>
              <a:rPr lang="en-US" dirty="0"/>
              <a:t>Consistent color scheme</a:t>
            </a:r>
          </a:p>
          <a:p>
            <a:pPr lvl="1"/>
            <a:r>
              <a:rPr lang="en-US" dirty="0"/>
              <a:t>Blue tones: #1976d2 (primary)</a:t>
            </a:r>
          </a:p>
          <a:p>
            <a:pPr lvl="1"/>
            <a:r>
              <a:rPr lang="en-US" dirty="0"/>
              <a:t>Orange tones: #ff9800 (secondary)</a:t>
            </a:r>
          </a:p>
          <a:p>
            <a:r>
              <a:rPr lang="en-US" dirty="0"/>
              <a:t>Consistent button styles</a:t>
            </a:r>
          </a:p>
          <a:p>
            <a:pPr lvl="1"/>
            <a:r>
              <a:rPr lang="en-US" dirty="0"/>
              <a:t>Primary buttons: Blue background</a:t>
            </a:r>
          </a:p>
          <a:p>
            <a:pPr lvl="1"/>
            <a:r>
              <a:rPr lang="en-US" dirty="0"/>
              <a:t>Secondary buttons: Orange background</a:t>
            </a:r>
          </a:p>
          <a:p>
            <a:r>
              <a:rPr lang="en-US" dirty="0"/>
              <a:t>Consistent card designs</a:t>
            </a:r>
          </a:p>
          <a:p>
            <a:pPr lvl="1"/>
            <a:r>
              <a:rPr lang="en-US" dirty="0"/>
              <a:t>Same card structure across all pages</a:t>
            </a:r>
          </a:p>
          <a:p>
            <a:pPr lvl="1"/>
            <a:r>
              <a:rPr lang="en-US" dirty="0"/>
              <a:t>Consistent shadows and border radius</a:t>
            </a:r>
          </a:p>
        </p:txBody>
      </p:sp>
    </p:spTree>
    <p:extLst>
      <p:ext uri="{BB962C8B-B14F-4D97-AF65-F5344CB8AC3E}">
        <p14:creationId xmlns:p14="http://schemas.microsoft.com/office/powerpoint/2010/main" val="3901995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1">
            <a:extLst>
              <a:ext uri="{FF2B5EF4-FFF2-40B4-BE49-F238E27FC236}">
                <a16:creationId xmlns:a16="http://schemas.microsoft.com/office/drawing/2014/main" id="{C7406588-BC7B-4FE7-B4EE-2DD01A3E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72226"/>
            <a:chOff x="0" y="0"/>
            <a:chExt cx="12188825" cy="68722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99DD94F-DE87-44CC-B7F7-6ABE0CA9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3" name="Rectangle 13">
              <a:extLst>
                <a:ext uri="{FF2B5EF4-FFF2-40B4-BE49-F238E27FC236}">
                  <a16:creationId xmlns:a16="http://schemas.microsoft.com/office/drawing/2014/main" id="{CE2BEDC1-C43B-40D8-ABF2-1A306679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F9A11F0-13A5-4573-98C5-7B5C0EA82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2D87CCA-9D6A-4A68-972D-18700C8ED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34" name="Straight Connector 17">
            <a:extLst>
              <a:ext uri="{FF2B5EF4-FFF2-40B4-BE49-F238E27FC236}">
                <a16:creationId xmlns:a16="http://schemas.microsoft.com/office/drawing/2014/main" id="{4DEFF4CF-58CC-42AF-A5D3-7683CCD8B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19">
            <a:extLst>
              <a:ext uri="{FF2B5EF4-FFF2-40B4-BE49-F238E27FC236}">
                <a16:creationId xmlns:a16="http://schemas.microsoft.com/office/drawing/2014/main" id="{8C7C183F-7DA4-41DD-BCA2-7CCF0F303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21">
            <a:extLst>
              <a:ext uri="{FF2B5EF4-FFF2-40B4-BE49-F238E27FC236}">
                <a16:creationId xmlns:a16="http://schemas.microsoft.com/office/drawing/2014/main" id="{493C035E-9590-4F84-9A18-72B5F07B5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56215"/>
            <a:chOff x="0" y="0"/>
            <a:chExt cx="12188825" cy="685621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C7AAFC-CB15-4B73-AE5F-FFDFB4DAF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3FD7B1FB-0118-46C8-848A-4C0D9D0DF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1E808E6-676A-4AE5-A083-C04058C27F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3024C7C-2360-47C2-BE04-DE5CE87C4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3D32E00B-A9B4-2140-1005-32C3AEB53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13" y="1041401"/>
            <a:ext cx="3383748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Examples from AdminPanel and MenuManagement</a:t>
            </a:r>
          </a:p>
        </p:txBody>
      </p:sp>
      <p:cxnSp>
        <p:nvCxnSpPr>
          <p:cNvPr id="38" name="Straight Connector 27">
            <a:extLst>
              <a:ext uri="{FF2B5EF4-FFF2-40B4-BE49-F238E27FC236}">
                <a16:creationId xmlns:a16="http://schemas.microsoft.com/office/drawing/2014/main" id="{B7ACCB3E-848B-4ABC-92EB-E4A52FCD6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4477" y="3509772"/>
            <a:ext cx="2674620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29">
            <a:extLst>
              <a:ext uri="{FF2B5EF4-FFF2-40B4-BE49-F238E27FC236}">
                <a16:creationId xmlns:a16="http://schemas.microsoft.com/office/drawing/2014/main" id="{C237D587-4601-4CB0-9456-70CE5159B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9327" y="1092200"/>
            <a:ext cx="3752517" cy="470509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A9A25A6-F4B3-2BF9-6E00-02956629BC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138" y="1571596"/>
            <a:ext cx="3487260" cy="1813375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2826048-222B-5634-FFEB-AA2423C72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4233" y="3522131"/>
            <a:ext cx="3478488" cy="97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82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76CDF6-C624-76C1-9EFD-C67A6061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UI Design </a:t>
            </a:r>
            <a:r>
              <a:rPr lang="tr-TR" dirty="0" err="1"/>
              <a:t>Principles</a:t>
            </a:r>
            <a:r>
              <a:rPr lang="tr-TR" dirty="0"/>
              <a:t> - 3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91EEC51-3D9F-2FEE-0FAA-3F5165E9D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3. Minimal Surprise</a:t>
            </a:r>
          </a:p>
          <a:p>
            <a:r>
              <a:rPr lang="en-US" dirty="0"/>
              <a:t>Predictable navigation</a:t>
            </a:r>
          </a:p>
          <a:p>
            <a:pPr lvl="1"/>
            <a:r>
              <a:rPr lang="en-US" dirty="0"/>
              <a:t>Left menu structure</a:t>
            </a:r>
          </a:p>
          <a:p>
            <a:pPr lvl="1"/>
            <a:r>
              <a:rPr lang="en-US" dirty="0"/>
              <a:t>Breadcrumb navigation</a:t>
            </a:r>
          </a:p>
          <a:p>
            <a:r>
              <a:rPr lang="en-US" dirty="0"/>
              <a:t>Consistent workflows</a:t>
            </a:r>
          </a:p>
          <a:p>
            <a:pPr lvl="1"/>
            <a:r>
              <a:rPr lang="en-US" dirty="0"/>
              <a:t>Order creation process</a:t>
            </a:r>
          </a:p>
          <a:p>
            <a:pPr lvl="1"/>
            <a:r>
              <a:rPr lang="en-US" dirty="0"/>
              <a:t>Payment process</a:t>
            </a:r>
          </a:p>
          <a:p>
            <a:r>
              <a:rPr lang="en-US" dirty="0"/>
              <a:t>Expected behaviors</a:t>
            </a:r>
          </a:p>
          <a:p>
            <a:pPr lvl="1"/>
            <a:r>
              <a:rPr lang="en-US" dirty="0"/>
              <a:t>Button clicks</a:t>
            </a:r>
          </a:p>
          <a:p>
            <a:pPr lvl="1"/>
            <a:r>
              <a:rPr lang="en-US" dirty="0"/>
              <a:t>Form submissions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3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3A9D86E-2110-414C-A789-1B14FCD55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72226"/>
            <a:chOff x="0" y="0"/>
            <a:chExt cx="12188825" cy="687222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D3F86C2-6800-4B48-AA85-2C7CD1B5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E59C5B5-C483-49A7-8EA0-506138526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D6C58B8-7BB1-49FF-830C-A105A4CE5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EF8675D-B8F2-4363-95EB-AB8CE5FA0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A3ACA9-28FE-44FE-8439-756750473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A024A3-1C22-4ECE-9940-39AA52852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 useBgFill="1">
          <p:nvSpPr>
            <p:cNvPr id="42" name="Rectangle 41">
              <a:extLst>
                <a:ext uri="{FF2B5EF4-FFF2-40B4-BE49-F238E27FC236}">
                  <a16:creationId xmlns:a16="http://schemas.microsoft.com/office/drawing/2014/main" id="{810B5B84-2981-4BAE-930E-26E49E4FA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C6085A8-F07A-4D3B-90E2-2CFDA8438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AB6D5E93-D00D-411E-8E34-619620A9CC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96CE5CC-9673-442A-B737-1F339217A6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44967AA9-CD2C-4A63-B823-5B56765F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82FCE16-A312-4F38-8605-028781151C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EA073263-497C-DB69-C5A3-44C83A73C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327" y="1041401"/>
            <a:ext cx="3403895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Example from </a:t>
            </a:r>
            <a:r>
              <a:rPr lang="en-US" sz="4600" dirty="0" err="1"/>
              <a:t>PaymentPage</a:t>
            </a:r>
            <a:endParaRPr lang="en-US" sz="46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B3EA36-32FA-45B8-9C8E-B9F3520EE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3" y="1092200"/>
            <a:ext cx="373237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9640743-BFE7-35DE-FD55-0A46698A10B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09" r="1573" b="1"/>
          <a:stretch>
            <a:fillRect/>
          </a:stretch>
        </p:blipFill>
        <p:spPr>
          <a:xfrm>
            <a:off x="1059512" y="1410208"/>
            <a:ext cx="3261694" cy="385878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2DC478F-1B0E-4A8A-B3B9-460AB0A0F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5327" y="3522131"/>
            <a:ext cx="33904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90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7E8F40-22FD-1F28-F07A-047760676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UI Design </a:t>
            </a:r>
            <a:r>
              <a:rPr lang="tr-TR" dirty="0" err="1"/>
              <a:t>Principles</a:t>
            </a:r>
            <a:r>
              <a:rPr lang="tr-TR" dirty="0"/>
              <a:t> - 4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52801C5-A9B0-7953-C9D6-9481A142F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4. Recoverability</a:t>
            </a:r>
          </a:p>
          <a:p>
            <a:r>
              <a:rPr lang="en-US" dirty="0"/>
              <a:t>Error recovery</a:t>
            </a:r>
          </a:p>
          <a:p>
            <a:pPr lvl="1"/>
            <a:r>
              <a:rPr lang="en-US" dirty="0"/>
              <a:t>Form validations</a:t>
            </a:r>
          </a:p>
          <a:p>
            <a:pPr lvl="1"/>
            <a:r>
              <a:rPr lang="en-US" dirty="0"/>
              <a:t>Error messages</a:t>
            </a:r>
          </a:p>
          <a:p>
            <a:r>
              <a:rPr lang="en-US" dirty="0"/>
              <a:t>Action confirmations</a:t>
            </a:r>
          </a:p>
          <a:p>
            <a:pPr lvl="1"/>
            <a:r>
              <a:rPr lang="en-US" dirty="0"/>
              <a:t>Order confirmation</a:t>
            </a:r>
          </a:p>
          <a:p>
            <a:pPr lvl="1"/>
            <a:r>
              <a:rPr lang="en-US" dirty="0"/>
              <a:t>Payment confirmation</a:t>
            </a:r>
          </a:p>
          <a:p>
            <a:r>
              <a:rPr lang="en-US" dirty="0"/>
              <a:t>Undo options</a:t>
            </a:r>
          </a:p>
          <a:p>
            <a:pPr lvl="1"/>
            <a:r>
              <a:rPr lang="en-US" dirty="0"/>
              <a:t>Navigation back button</a:t>
            </a:r>
          </a:p>
          <a:p>
            <a:pPr lvl="1"/>
            <a:r>
              <a:rPr lang="en-US" dirty="0"/>
              <a:t>Form reset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26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72226"/>
            <a:chOff x="0" y="0"/>
            <a:chExt cx="12188825" cy="687222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7A84A88-56D8-46EF-B003-C467C54D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 useBgFill="1">
          <p:nvSpPr>
            <p:cNvPr id="44" name="Rectangle 43">
              <a:extLst>
                <a:ext uri="{FF2B5EF4-FFF2-40B4-BE49-F238E27FC236}">
                  <a16:creationId xmlns:a16="http://schemas.microsoft.com/office/drawing/2014/main" id="{BE02409C-AAC9-4B71-B433-1F0477989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04F123D-B711-484C-90B7-7E3EEA540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FF5BA041-244A-457E-846E-ED0CBCD0E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1C4581C-A5C4-46B6-994D-8E954AC8A0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A50DE8B2-6159-4CEA-9388-88C104386F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06A4A158-2E58-432F-839F-5B3A8133B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19" name="Başlık 1">
            <a:extLst>
              <a:ext uri="{FF2B5EF4-FFF2-40B4-BE49-F238E27FC236}">
                <a16:creationId xmlns:a16="http://schemas.microsoft.com/office/drawing/2014/main" id="{A8CC2B6C-09C9-44EE-EB98-CD1C47DD0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967" y="1041401"/>
            <a:ext cx="2309255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Example from Menu Management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B057C70-1B97-42CE-9C74-A2B72760F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3" y="1092200"/>
            <a:ext cx="482409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4B3B8F42-1531-D229-70F0-08BBE5360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2" y="1962263"/>
            <a:ext cx="4338062" cy="2754669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C6C006-F859-490E-A780-57D4CC530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9573" y="3509772"/>
            <a:ext cx="2306233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84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3C9D1F5-64ED-10DA-0FDB-030CDBDA6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UI Design </a:t>
            </a:r>
            <a:r>
              <a:rPr lang="tr-TR" dirty="0" err="1"/>
              <a:t>Principles</a:t>
            </a:r>
            <a:r>
              <a:rPr lang="tr-TR" dirty="0"/>
              <a:t> - 5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CCDC5E2-52F0-DA2C-E872-B68C37327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5. User Guidance</a:t>
            </a:r>
          </a:p>
          <a:p>
            <a:r>
              <a:rPr lang="en-US" dirty="0"/>
              <a:t>Help system</a:t>
            </a:r>
          </a:p>
          <a:p>
            <a:pPr lvl="1"/>
            <a:r>
              <a:rPr lang="en-US" dirty="0"/>
              <a:t>Tooltips</a:t>
            </a:r>
          </a:p>
          <a:p>
            <a:pPr lvl="1"/>
            <a:r>
              <a:rPr lang="en-US" dirty="0"/>
              <a:t>Descriptive labels</a:t>
            </a:r>
          </a:p>
          <a:p>
            <a:r>
              <a:rPr lang="en-US" dirty="0"/>
              <a:t>User feedback</a:t>
            </a:r>
          </a:p>
          <a:p>
            <a:pPr lvl="1"/>
            <a:r>
              <a:rPr lang="en-US" dirty="0"/>
              <a:t>Success/error messages</a:t>
            </a:r>
          </a:p>
          <a:p>
            <a:pPr lvl="1"/>
            <a:r>
              <a:rPr lang="en-US" dirty="0"/>
              <a:t>Loading indicators</a:t>
            </a:r>
          </a:p>
          <a:p>
            <a:r>
              <a:rPr lang="en-US" dirty="0"/>
              <a:t>Guidance</a:t>
            </a:r>
          </a:p>
          <a:p>
            <a:pPr lvl="1"/>
            <a:r>
              <a:rPr lang="en-US" dirty="0"/>
              <a:t>Step-by-step order process</a:t>
            </a:r>
          </a:p>
          <a:p>
            <a:pPr lvl="1"/>
            <a:r>
              <a:rPr lang="en-US" dirty="0"/>
              <a:t>Payment redirection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65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488DB6F-238F-4BEF-B28F-87D9F67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DD071421-D153-4C0F-A43D-77AF883B3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871F7D8-217E-4113-83FA-FFAC54BE7F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E6B31E5-D515-487D-98AE-A3251F2F1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DFB339C-7306-4C4B-A75F-5BEE240BA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1202C9E-12FB-4368-AD4E-40992C251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3E08DAB-0254-426B-80D4-79EF92845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CA57F30D-D8CE-B26C-DC68-04A2D57EA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809" y="982132"/>
            <a:ext cx="3601638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dirty="0" err="1"/>
              <a:t>Example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LoginPage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796F99-70AC-4221-AB20-DFE95996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2" y="1092200"/>
            <a:ext cx="338775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AC6BF333-0ED5-96A0-1945-DA51031F82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028" r="9599" b="1"/>
          <a:stretch>
            <a:fillRect/>
          </a:stretch>
        </p:blipFill>
        <p:spPr>
          <a:xfrm>
            <a:off x="1059512" y="1410208"/>
            <a:ext cx="2907601" cy="385878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17F138-68A9-4F3F-B240-D26602C26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0809" y="2400639"/>
            <a:ext cx="360163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70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BC0E08-59DD-2088-58B3-EA02B08D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Frontend</a:t>
            </a:r>
            <a:r>
              <a:rPr lang="tr-TR" dirty="0"/>
              <a:t> - </a:t>
            </a:r>
            <a:r>
              <a:rPr lang="tr-TR" dirty="0" err="1"/>
              <a:t>Pages</a:t>
            </a:r>
            <a:endParaRPr lang="en-US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2CC04AD0-C2D3-B5C0-288A-ED8FA8314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1946" y="2490788"/>
            <a:ext cx="1668045" cy="3444875"/>
          </a:xfrm>
        </p:spPr>
      </p:pic>
    </p:spTree>
    <p:extLst>
      <p:ext uri="{BB962C8B-B14F-4D97-AF65-F5344CB8AC3E}">
        <p14:creationId xmlns:p14="http://schemas.microsoft.com/office/powerpoint/2010/main" val="15460722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EAC9CAE-D767-44E0-9347-AE4AA23E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UI Design </a:t>
            </a:r>
            <a:r>
              <a:rPr lang="tr-TR" dirty="0" err="1"/>
              <a:t>Principles</a:t>
            </a:r>
            <a:r>
              <a:rPr lang="tr-TR" dirty="0"/>
              <a:t> - 6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6B9F11F-6E42-F497-65E6-C8EB52B6E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6. User Diversity</a:t>
            </a:r>
          </a:p>
          <a:p>
            <a:r>
              <a:rPr lang="en-US" dirty="0"/>
              <a:t>Responsive design</a:t>
            </a:r>
          </a:p>
          <a:p>
            <a:pPr lvl="1"/>
            <a:r>
              <a:rPr lang="en-US" dirty="0"/>
              <a:t>Mobile-friendly interface</a:t>
            </a:r>
          </a:p>
          <a:p>
            <a:pPr lvl="1"/>
            <a:r>
              <a:rPr lang="en-US" dirty="0"/>
              <a:t>Tablet-friendly interface</a:t>
            </a:r>
          </a:p>
          <a:p>
            <a:r>
              <a:rPr lang="en-US" dirty="0"/>
              <a:t>Accessibility</a:t>
            </a:r>
          </a:p>
          <a:p>
            <a:pPr lvl="1"/>
            <a:r>
              <a:rPr lang="en-US" dirty="0"/>
              <a:t>Sufficient contrast ratios</a:t>
            </a:r>
          </a:p>
          <a:p>
            <a:pPr lvl="1"/>
            <a:r>
              <a:rPr lang="en-US" dirty="0"/>
              <a:t>Readable font sizes</a:t>
            </a:r>
          </a:p>
          <a:p>
            <a:r>
              <a:rPr lang="en-US" dirty="0"/>
              <a:t>Different user roles</a:t>
            </a:r>
          </a:p>
          <a:p>
            <a:pPr lvl="1"/>
            <a:r>
              <a:rPr lang="en-US" dirty="0"/>
              <a:t>Admin panel</a:t>
            </a:r>
          </a:p>
          <a:p>
            <a:pPr lvl="1"/>
            <a:r>
              <a:rPr lang="en-US" dirty="0"/>
              <a:t>Waiter panel</a:t>
            </a:r>
          </a:p>
          <a:p>
            <a:pPr lvl="1"/>
            <a:r>
              <a:rPr lang="en-US" dirty="0"/>
              <a:t>Kitchen panel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8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7406588-BC7B-4FE7-B4EE-2DD01A3E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72226"/>
            <a:chOff x="0" y="0"/>
            <a:chExt cx="12188825" cy="68722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99DD94F-DE87-44CC-B7F7-6ABE0CA9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2BEDC1-C43B-40D8-ABF2-1A306679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F9A11F0-13A5-4573-98C5-7B5C0EA82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2D87CCA-9D6A-4A68-972D-18700C8ED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EFF4CF-58CC-42AF-A5D3-7683CCD8B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2A20CA8-F6E4-4266-825E-69C802EA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73BA3-0F61-4CEB-9FF5-CEC7A7A74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56215"/>
            <a:chOff x="0" y="0"/>
            <a:chExt cx="12188825" cy="685621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589D185-F528-4E2C-8A35-D4E9DB56E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0002A8-7430-4C10-B92C-AFF545AB9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B0758DC-3317-4F5D-A616-5620812BB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72CAC2-97F8-4307-9D66-3286FFACB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175231F7-85F3-A5EC-3CFF-C1B85A8A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4" y="4404852"/>
            <a:ext cx="7492258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Example from </a:t>
            </a:r>
            <a:r>
              <a:rPr lang="en-US" sz="5400"/>
              <a:t>MenuPage</a:t>
            </a:r>
            <a:endParaRPr lang="en-US" sz="5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0CE376-C35F-44D1-AF02-89FAD2F5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8314" y="1092200"/>
            <a:ext cx="6722076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B2F3803-FFDD-0361-A992-C6D650F229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2376" y="1431099"/>
            <a:ext cx="3182531" cy="245054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FD61E70-F87C-2EF1-E1E5-90562F7E4F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8026" y="1257341"/>
            <a:ext cx="1685833" cy="279806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36F69E5-B6D6-47B2-9B33-458D082A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3060" y="5518838"/>
            <a:ext cx="5897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653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438998-9875-C9B1-56A5-CE59574DD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2.2 Information Presentation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1A0131-F10C-B57D-3294-2A81B6BD3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865" y="2362954"/>
            <a:ext cx="6798736" cy="40740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Presenting System Information</a:t>
            </a:r>
          </a:p>
          <a:p>
            <a:r>
              <a:rPr lang="en-US" b="1" dirty="0"/>
              <a:t>Principle:</a:t>
            </a:r>
            <a:r>
              <a:rPr lang="tr-TR" b="1" dirty="0"/>
              <a:t> </a:t>
            </a:r>
            <a:r>
              <a:rPr lang="en-US" dirty="0"/>
              <a:t>Information presentation is about how system information is shown to users. This can be direct (e.g., text, numbers) or transformed (e.g., charts, color codes, icons).</a:t>
            </a:r>
            <a:endParaRPr lang="tr-TR" dirty="0"/>
          </a:p>
          <a:p>
            <a:r>
              <a:rPr lang="en-US" b="1" dirty="0"/>
              <a:t>Implementation in Our System:</a:t>
            </a:r>
            <a:endParaRPr lang="tr-TR" b="1" dirty="0"/>
          </a:p>
          <a:p>
            <a:r>
              <a:rPr lang="en-US" dirty="0"/>
              <a:t>Orders, tables, and menu items are presented as cards and tables for clarity.</a:t>
            </a:r>
          </a:p>
          <a:p>
            <a:r>
              <a:rPr lang="en-US" dirty="0"/>
              <a:t>Statuses (e.g., order status, table occupancy) are shown with color-coded badges and icons.</a:t>
            </a:r>
          </a:p>
          <a:p>
            <a:r>
              <a:rPr lang="en-US" dirty="0"/>
              <a:t>Reports are presented in tabular form for easy comparison.</a:t>
            </a:r>
          </a:p>
          <a:p>
            <a:r>
              <a:rPr lang="en-US" b="1" dirty="0" err="1"/>
              <a:t>MenuPage.jsx</a:t>
            </a:r>
            <a:r>
              <a:rPr lang="en-US" b="1" dirty="0"/>
              <a:t>:</a:t>
            </a:r>
            <a:r>
              <a:rPr lang="en-US" dirty="0"/>
              <a:t> Menu items displayed as cards (direct presentation).</a:t>
            </a:r>
          </a:p>
          <a:p>
            <a:r>
              <a:rPr lang="en-US" b="1" dirty="0" err="1"/>
              <a:t>KitchenView.jsx</a:t>
            </a:r>
            <a:r>
              <a:rPr lang="en-US" b="1" dirty="0"/>
              <a:t>:</a:t>
            </a:r>
            <a:r>
              <a:rPr lang="en-US" dirty="0"/>
              <a:t> Orders displayed in a table with color-coded statuses (transformed presentation).</a:t>
            </a:r>
          </a:p>
          <a:p>
            <a:r>
              <a:rPr lang="en-US" b="1" dirty="0" err="1"/>
              <a:t>Reports.jsx</a:t>
            </a:r>
            <a:r>
              <a:rPr lang="en-US" b="1" dirty="0"/>
              <a:t>:</a:t>
            </a:r>
            <a:r>
              <a:rPr lang="en-US" dirty="0"/>
              <a:t> Sales and inventory data presented in tables.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510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11">
            <a:extLst>
              <a:ext uri="{FF2B5EF4-FFF2-40B4-BE49-F238E27FC236}">
                <a16:creationId xmlns:a16="http://schemas.microsoft.com/office/drawing/2014/main" id="{4B425CB8-2B3F-4255-BE53-7491C57E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72226"/>
            <a:chOff x="0" y="0"/>
            <a:chExt cx="12188825" cy="68722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E905C22-ADC2-4281-87F2-C04DA2AEE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4" name="Rectangle 13">
              <a:extLst>
                <a:ext uri="{FF2B5EF4-FFF2-40B4-BE49-F238E27FC236}">
                  <a16:creationId xmlns:a16="http://schemas.microsoft.com/office/drawing/2014/main" id="{20321862-51E9-4043-93D6-97152918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8C3F63-D29B-4420-B816-AF54C4C8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6BD0CCA-F30F-4D8D-A96A-93F46B9B7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F1C3B73B-B7CA-432A-925B-E82D73AC8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398B29D4-DFEF-48B2-A8E7-2C07EF14A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20B4EFB-75D6-43EF-9687-73C4B2A3A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 useBgFill="1">
          <p:nvSpPr>
            <p:cNvPr id="23" name="Rectangle 22">
              <a:extLst>
                <a:ext uri="{FF2B5EF4-FFF2-40B4-BE49-F238E27FC236}">
                  <a16:creationId xmlns:a16="http://schemas.microsoft.com/office/drawing/2014/main" id="{BB4F1B75-220A-4A9B-8002-2C609551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23">
              <a:extLst>
                <a:ext uri="{FF2B5EF4-FFF2-40B4-BE49-F238E27FC236}">
                  <a16:creationId xmlns:a16="http://schemas.microsoft.com/office/drawing/2014/main" id="{92373CBB-9790-4748-9F8F-A0D708DE2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E29F4F4-92D5-448F-B458-D7C2054061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3263E35-6359-4578-A634-E4776CA9F8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A89C71D-0B42-4C6B-9F16-8CB01A6C5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39" name="Picture 27">
                <a:extLst>
                  <a:ext uri="{FF2B5EF4-FFF2-40B4-BE49-F238E27FC236}">
                    <a16:creationId xmlns:a16="http://schemas.microsoft.com/office/drawing/2014/main" id="{3F139048-B781-4634-BBB7-377B53BE7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3FA8320A-6E82-65F9-F884-08F60444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967" y="1041401"/>
            <a:ext cx="2309255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Examples from </a:t>
            </a:r>
            <a:r>
              <a:rPr lang="en-US" sz="3000" dirty="0" err="1"/>
              <a:t>MenuPage</a:t>
            </a:r>
            <a:r>
              <a:rPr lang="en-US" sz="3000" dirty="0"/>
              <a:t> and </a:t>
            </a:r>
            <a:r>
              <a:rPr lang="en-US" sz="3000" dirty="0" err="1"/>
              <a:t>KitchenView</a:t>
            </a:r>
            <a:endParaRPr lang="en-US" sz="3000" dirty="0"/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246FB7DE-37DF-47EA-89AE-D88DC29F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3" y="1092200"/>
            <a:ext cx="4824097" cy="470509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 descr="metin, ekran görüntüsü, yemek, gıd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405DAED-F163-E7FF-3963-2490B4815C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912" r="734"/>
          <a:stretch>
            <a:fillRect/>
          </a:stretch>
        </p:blipFill>
        <p:spPr>
          <a:xfrm>
            <a:off x="944293" y="1253744"/>
            <a:ext cx="4574381" cy="2253996"/>
          </a:xfrm>
          <a:prstGeom prst="rect">
            <a:avLst/>
          </a:prstGeom>
        </p:spPr>
      </p:pic>
      <p:pic>
        <p:nvPicPr>
          <p:cNvPr id="5" name="Resim 4" descr="metin, ekran görüntüsü, yazılım, bilgisayar simges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93857DA-4D8B-BAD1-BFB9-FC661659751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2" b="20417"/>
          <a:stretch>
            <a:fillRect/>
          </a:stretch>
        </p:blipFill>
        <p:spPr>
          <a:xfrm>
            <a:off x="944388" y="3509771"/>
            <a:ext cx="4574286" cy="212056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5C1D64-7852-471A-8103-5297D2EC6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9573" y="3509772"/>
            <a:ext cx="2306233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k: Aşağı 7">
            <a:extLst>
              <a:ext uri="{FF2B5EF4-FFF2-40B4-BE49-F238E27FC236}">
                <a16:creationId xmlns:a16="http://schemas.microsoft.com/office/drawing/2014/main" id="{3B9DC69F-4413-2A36-C9CE-77CFE9608A16}"/>
              </a:ext>
            </a:extLst>
          </p:cNvPr>
          <p:cNvSpPr/>
          <p:nvPr/>
        </p:nvSpPr>
        <p:spPr>
          <a:xfrm rot="1342553">
            <a:off x="2693538" y="4644428"/>
            <a:ext cx="217283" cy="2625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k: Aşağı 8">
            <a:extLst>
              <a:ext uri="{FF2B5EF4-FFF2-40B4-BE49-F238E27FC236}">
                <a16:creationId xmlns:a16="http://schemas.microsoft.com/office/drawing/2014/main" id="{BB6BEC2A-47CD-5383-3035-9411B87FEFAC}"/>
              </a:ext>
            </a:extLst>
          </p:cNvPr>
          <p:cNvSpPr/>
          <p:nvPr/>
        </p:nvSpPr>
        <p:spPr>
          <a:xfrm rot="1342553">
            <a:off x="2735603" y="5214089"/>
            <a:ext cx="217283" cy="2625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5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BAAE14-0372-3B90-2234-8F7B32C4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Information Presentation - 2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14887A4-3852-A090-1C46-2D0BB344B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2. Static vs. Dynamic Information</a:t>
            </a:r>
          </a:p>
          <a:p>
            <a:r>
              <a:rPr lang="en-US" b="1" dirty="0"/>
              <a:t>Static information:</a:t>
            </a:r>
            <a:r>
              <a:rPr lang="en-US" dirty="0"/>
              <a:t> Does not change during a session (e.g., menu item names, prices).</a:t>
            </a:r>
          </a:p>
          <a:p>
            <a:r>
              <a:rPr lang="en-US" b="1" dirty="0"/>
              <a:t>Dynamic information:</a:t>
            </a:r>
            <a:r>
              <a:rPr lang="en-US" dirty="0"/>
              <a:t> Changes during a session and must be updated for the user (e.g., order status, table occupancy).</a:t>
            </a:r>
          </a:p>
          <a:p>
            <a:r>
              <a:rPr lang="en-US" b="1" dirty="0"/>
              <a:t>Implementation in Our System:</a:t>
            </a:r>
            <a:endParaRPr lang="tr-TR" b="1" dirty="0"/>
          </a:p>
          <a:p>
            <a:r>
              <a:rPr lang="en-US" dirty="0"/>
              <a:t>Static: Menu items, table numbers, user roles.</a:t>
            </a:r>
          </a:p>
          <a:p>
            <a:r>
              <a:rPr lang="en-US" dirty="0"/>
              <a:t>Dynamic: Order statuses, table occupancy, real-time updates in the kitchen and waiter panels.</a:t>
            </a:r>
          </a:p>
          <a:p>
            <a:r>
              <a:rPr lang="en-US" b="1" dirty="0" err="1"/>
              <a:t>MenuPage.jsx</a:t>
            </a:r>
            <a:r>
              <a:rPr lang="en-US" b="1" dirty="0"/>
              <a:t>:</a:t>
            </a:r>
            <a:r>
              <a:rPr lang="en-US" dirty="0"/>
              <a:t> Static menu information.</a:t>
            </a:r>
          </a:p>
          <a:p>
            <a:r>
              <a:rPr lang="en-US" b="1" dirty="0" err="1"/>
              <a:t>TrackOrderPage.jsx</a:t>
            </a:r>
            <a:r>
              <a:rPr lang="en-US" b="1" dirty="0"/>
              <a:t>:</a:t>
            </a:r>
            <a:r>
              <a:rPr lang="en-US" dirty="0"/>
              <a:t> Dynamic order status updates.</a:t>
            </a:r>
            <a:r>
              <a:rPr lang="tr-TR" dirty="0"/>
              <a:t> </a:t>
            </a:r>
            <a:endParaRPr lang="en-US" dirty="0"/>
          </a:p>
          <a:p>
            <a:r>
              <a:rPr lang="en-US" b="1" dirty="0" err="1"/>
              <a:t>WaiterPanel.jsx</a:t>
            </a:r>
            <a:r>
              <a:rPr lang="en-US" b="1" dirty="0"/>
              <a:t>:</a:t>
            </a:r>
            <a:r>
              <a:rPr lang="en-US" dirty="0"/>
              <a:t> Dynamic table occupancy and session status.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625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7406588-BC7B-4FE7-B4EE-2DD01A3E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72226"/>
            <a:chOff x="0" y="0"/>
            <a:chExt cx="12188825" cy="68722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99DD94F-DE87-44CC-B7F7-6ABE0CA9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2BEDC1-C43B-40D8-ABF2-1A306679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F9A11F0-13A5-4573-98C5-7B5C0EA82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2D87CCA-9D6A-4A68-972D-18700C8ED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EFF4CF-58CC-42AF-A5D3-7683CCD8B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2A20CA8-F6E4-4266-825E-69C802EA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73BA3-0F61-4CEB-9FF5-CEC7A7A74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56215"/>
            <a:chOff x="0" y="0"/>
            <a:chExt cx="12188825" cy="685621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589D185-F528-4E2C-8A35-D4E9DB56E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0002A8-7430-4C10-B92C-AFF545AB9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B0758DC-3317-4F5D-A616-5620812BB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72CAC2-97F8-4307-9D66-3286FFACB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5ADA25EA-50E0-7EFE-9CA7-2CBEB542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4" y="4404852"/>
            <a:ext cx="7492258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Examples from MenuPage and TrackOrderPage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0CE376-C35F-44D1-AF02-89FAD2F5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8314" y="1092200"/>
            <a:ext cx="6722076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metin, ekran görüntüsü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658C7131-EF9E-B3AD-58BF-4515189F9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2376" y="2445531"/>
            <a:ext cx="3182531" cy="421684"/>
          </a:xfrm>
          <a:prstGeom prst="rect">
            <a:avLst/>
          </a:prstGeom>
        </p:spPr>
      </p:pic>
      <p:pic>
        <p:nvPicPr>
          <p:cNvPr id="7" name="Resim 6" descr="metin, ekran görüntüsü, yazı tipi, sayı, numar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6B866AD-1653-6CD5-8364-50D6CD4CB8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558" y="1613982"/>
            <a:ext cx="3170770" cy="208478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36F69E5-B6D6-47B2-9B33-458D082A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3060" y="5518838"/>
            <a:ext cx="5897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k: Aşağı 7">
            <a:extLst>
              <a:ext uri="{FF2B5EF4-FFF2-40B4-BE49-F238E27FC236}">
                <a16:creationId xmlns:a16="http://schemas.microsoft.com/office/drawing/2014/main" id="{8C377FA6-3A2B-D27E-EE00-969ADA49BE60}"/>
              </a:ext>
            </a:extLst>
          </p:cNvPr>
          <p:cNvSpPr/>
          <p:nvPr/>
        </p:nvSpPr>
        <p:spPr>
          <a:xfrm>
            <a:off x="7061703" y="1613982"/>
            <a:ext cx="314964" cy="404937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93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9FA364E-EC53-B902-FAF4-5DDC4D0F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Information Presentation - 3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9D22A1-74C0-7F20-4BB2-7490A4954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865" y="2308634"/>
            <a:ext cx="6798736" cy="420080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3. Information Display Factors</a:t>
            </a:r>
          </a:p>
          <a:p>
            <a:r>
              <a:rPr lang="en-US" b="1" dirty="0" err="1"/>
              <a:t>Principle:</a:t>
            </a:r>
            <a:r>
              <a:rPr lang="en-US" dirty="0" err="1"/>
              <a:t>Is</a:t>
            </a:r>
            <a:r>
              <a:rPr lang="en-US" dirty="0"/>
              <a:t> the user interested in precise information or relationships?</a:t>
            </a:r>
          </a:p>
          <a:p>
            <a:r>
              <a:rPr lang="en-US" dirty="0"/>
              <a:t>How quickly does information change, and must it be indicated immediately?</a:t>
            </a:r>
          </a:p>
          <a:p>
            <a:r>
              <a:rPr lang="en-US" dirty="0"/>
              <a:t>Does the user need to act on changes?</a:t>
            </a:r>
          </a:p>
          <a:p>
            <a:r>
              <a:rPr lang="en-US" dirty="0"/>
              <a:t>Is the information textual or numeric?</a:t>
            </a:r>
          </a:p>
          <a:p>
            <a:r>
              <a:rPr lang="en-US" b="1" dirty="0"/>
              <a:t>Implementation in Our System:</a:t>
            </a:r>
            <a:endParaRPr lang="tr-TR" b="1" dirty="0"/>
          </a:p>
          <a:p>
            <a:r>
              <a:rPr lang="en-US" dirty="0"/>
              <a:t>Precise information: Order totals, item prices, table numbers.</a:t>
            </a:r>
          </a:p>
          <a:p>
            <a:r>
              <a:rPr lang="en-US" dirty="0"/>
              <a:t>Relationships: Which orders belong to which tables, which items are in which orders.</a:t>
            </a:r>
          </a:p>
          <a:p>
            <a:r>
              <a:rPr lang="en-US" dirty="0"/>
              <a:t>Immediate updates: Order status changes are shown in real-time.</a:t>
            </a:r>
          </a:p>
          <a:p>
            <a:r>
              <a:rPr lang="en-US" dirty="0"/>
              <a:t>User actions: Waiters and kitchen staff act on status changes.</a:t>
            </a:r>
          </a:p>
          <a:p>
            <a:r>
              <a:rPr lang="en-US" b="1" dirty="0" err="1"/>
              <a:t>KitchenView.jsx</a:t>
            </a:r>
            <a:r>
              <a:rPr lang="en-US" b="1" dirty="0"/>
              <a:t>:</a:t>
            </a:r>
            <a:r>
              <a:rPr lang="en-US" dirty="0"/>
              <a:t> Real-time order status and action buttons.</a:t>
            </a:r>
          </a:p>
          <a:p>
            <a:r>
              <a:rPr lang="en-US" b="1" dirty="0" err="1"/>
              <a:t>TrackOrderPage.jsx</a:t>
            </a:r>
            <a:r>
              <a:rPr lang="en-US" b="1" dirty="0"/>
              <a:t>:</a:t>
            </a:r>
            <a:r>
              <a:rPr lang="en-US" dirty="0"/>
              <a:t> Immediate feedback on order progress.</a:t>
            </a:r>
          </a:p>
          <a:p>
            <a:r>
              <a:rPr lang="en-US" b="1" dirty="0" err="1"/>
              <a:t>PaymentPage.jsx</a:t>
            </a:r>
            <a:r>
              <a:rPr lang="en-US" b="1" dirty="0"/>
              <a:t>:</a:t>
            </a:r>
            <a:r>
              <a:rPr lang="en-US" dirty="0"/>
              <a:t> Numeric and textual information about payments.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54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7406588-BC7B-4FE7-B4EE-2DD01A3E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72226"/>
            <a:chOff x="0" y="0"/>
            <a:chExt cx="12188825" cy="687222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99DD94F-DE87-44CC-B7F7-6ABE0CA9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2BEDC1-C43B-40D8-ABF2-1A306679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F9A11F0-13A5-4573-98C5-7B5C0EA82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D87CCA-9D6A-4A68-972D-18700C8ED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EFF4CF-58CC-42AF-A5D3-7683CCD8B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2A20CA8-F6E4-4266-825E-69C802EA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273BA3-0F61-4CEB-9FF5-CEC7A7A74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56215"/>
            <a:chOff x="0" y="0"/>
            <a:chExt cx="12188825" cy="685621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589D185-F528-4E2C-8A35-D4E9DB56E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0002A8-7430-4C10-B92C-AFF545AB9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B0758DC-3317-4F5D-A616-5620812BB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872CAC2-97F8-4307-9D66-3286FFACB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DE8CB66C-2012-D77A-4428-93DCAC589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29" y="4472425"/>
            <a:ext cx="7492258" cy="105474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r-TR" sz="3600" dirty="0" err="1"/>
              <a:t>Examples</a:t>
            </a:r>
            <a:r>
              <a:rPr lang="tr-TR" sz="3600" dirty="0"/>
              <a:t> </a:t>
            </a:r>
            <a:r>
              <a:rPr lang="tr-TR" sz="3600" dirty="0" err="1"/>
              <a:t>from</a:t>
            </a:r>
            <a:r>
              <a:rPr lang="tr-TR" sz="3600" dirty="0"/>
              <a:t> </a:t>
            </a:r>
            <a:r>
              <a:rPr lang="tr-TR" sz="3600" dirty="0" err="1"/>
              <a:t>KitchenView</a:t>
            </a:r>
            <a:r>
              <a:rPr lang="tr-TR" sz="3600" dirty="0"/>
              <a:t> </a:t>
            </a:r>
            <a:r>
              <a:rPr lang="tr-TR" sz="3600" dirty="0" err="1"/>
              <a:t>and</a:t>
            </a:r>
            <a:r>
              <a:rPr lang="tr-TR" sz="3600" dirty="0"/>
              <a:t> </a:t>
            </a:r>
            <a:r>
              <a:rPr lang="tr-TR" sz="3600" dirty="0" err="1"/>
              <a:t>TrackOrderPage</a:t>
            </a:r>
            <a:endParaRPr lang="en-US" sz="3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0CE376-C35F-44D1-AF02-89FAD2F5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8314" y="1092200"/>
            <a:ext cx="6722076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72A8A25-C5A8-3B84-C4FD-78FF3A055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161" y="2122083"/>
            <a:ext cx="3358397" cy="992309"/>
          </a:xfrm>
          <a:prstGeom prst="rect">
            <a:avLst/>
          </a:prstGeom>
        </p:spPr>
      </p:pic>
      <p:pic>
        <p:nvPicPr>
          <p:cNvPr id="4" name="Resim 3" descr="metin, ekran görüntüsü, yazı tipi, sayı, numar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BA2955AA-D46C-269A-B4AC-6072F338EE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558" y="1613982"/>
            <a:ext cx="3170770" cy="208478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6F69E5-B6D6-47B2-9B33-458D082A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3060" y="5518838"/>
            <a:ext cx="5897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460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208B75-3AAE-D1FC-A909-EE16755A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Information Presentation - 4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FBE4B74-39C1-7CB1-7FF3-C4277B25A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tr-TR" b="1" dirty="0"/>
              <a:t>4</a:t>
            </a:r>
            <a:r>
              <a:rPr lang="en-US" b="1" dirty="0"/>
              <a:t>. Data Visualization</a:t>
            </a:r>
          </a:p>
          <a:p>
            <a:r>
              <a:rPr lang="en-US" b="1" dirty="0" err="1"/>
              <a:t>Principle:</a:t>
            </a:r>
            <a:r>
              <a:rPr lang="en-US" dirty="0" err="1"/>
              <a:t>Visualization</a:t>
            </a:r>
            <a:r>
              <a:rPr lang="en-US" dirty="0"/>
              <a:t> helps users understand trends, relationships, and exceptional events.</a:t>
            </a:r>
            <a:endParaRPr lang="tr-TR" dirty="0"/>
          </a:p>
          <a:p>
            <a:r>
              <a:rPr lang="en-US" b="1" dirty="0"/>
              <a:t>Implementation in Our System:</a:t>
            </a:r>
            <a:endParaRPr lang="tr-TR" b="1" dirty="0"/>
          </a:p>
          <a:p>
            <a:r>
              <a:rPr lang="en-US" dirty="0"/>
              <a:t>Use of tables and color codes to highlight important data (e.g., urgent orders, low inventory).</a:t>
            </a:r>
          </a:p>
          <a:p>
            <a:r>
              <a:rPr lang="en-US" dirty="0"/>
              <a:t>Visual grouping of related information (e.g., orders grouped by table).</a:t>
            </a:r>
          </a:p>
          <a:p>
            <a:r>
              <a:rPr lang="en-US" b="1" dirty="0" err="1"/>
              <a:t>Reports.jsx</a:t>
            </a:r>
            <a:r>
              <a:rPr lang="en-US" b="1" dirty="0"/>
              <a:t>:</a:t>
            </a:r>
            <a:r>
              <a:rPr lang="en-US" dirty="0"/>
              <a:t> Visualization of sales and inventory trends.</a:t>
            </a:r>
          </a:p>
          <a:p>
            <a:r>
              <a:rPr lang="en-US" b="1" dirty="0" err="1"/>
              <a:t>KitchenView.jsx</a:t>
            </a:r>
            <a:r>
              <a:rPr lang="en-US" b="1" dirty="0"/>
              <a:t>:</a:t>
            </a:r>
            <a:r>
              <a:rPr lang="en-US" dirty="0"/>
              <a:t> Highlighting of ready or urgent orders.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632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B425CB8-2B3F-4255-BE53-7491C57E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72226"/>
            <a:chOff x="0" y="0"/>
            <a:chExt cx="12188825" cy="68722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E905C22-ADC2-4281-87F2-C04DA2AEE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0321862-51E9-4043-93D6-97152918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8C3F63-D29B-4420-B816-AF54C4C8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6BD0CCA-F30F-4D8D-A96A-93F46B9B7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C3B73B-B7CA-432A-925B-E82D73AC8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98B29D4-DFEF-48B2-A8E7-2C07EF14A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0B4EFB-75D6-43EF-9687-73C4B2A3A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 useBgFill="1">
          <p:nvSpPr>
            <p:cNvPr id="48" name="Rectangle 22">
              <a:extLst>
                <a:ext uri="{FF2B5EF4-FFF2-40B4-BE49-F238E27FC236}">
                  <a16:creationId xmlns:a16="http://schemas.microsoft.com/office/drawing/2014/main" id="{BB4F1B75-220A-4A9B-8002-2C609551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2373CBB-9790-4748-9F8F-A0D708DE2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E29F4F4-92D5-448F-B458-D7C2054061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49" name="Rectangle 25">
                <a:extLst>
                  <a:ext uri="{FF2B5EF4-FFF2-40B4-BE49-F238E27FC236}">
                    <a16:creationId xmlns:a16="http://schemas.microsoft.com/office/drawing/2014/main" id="{C3263E35-6359-4578-A634-E4776CA9F8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A89C71D-0B42-4C6B-9F16-8CB01A6C5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F139048-B781-4634-BBB7-377B53BE7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D91E9E7D-C3BD-C045-1858-7617B13C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967" y="1041401"/>
            <a:ext cx="2309255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/>
              <a:t>Examples from </a:t>
            </a:r>
            <a:r>
              <a:rPr lang="en-US" sz="3000" dirty="0" err="1"/>
              <a:t>KitchenView</a:t>
            </a:r>
            <a:r>
              <a:rPr lang="en-US" sz="3000" dirty="0"/>
              <a:t> and Reports</a:t>
            </a:r>
          </a:p>
        </p:txBody>
      </p:sp>
      <p:sp>
        <p:nvSpPr>
          <p:cNvPr id="50" name="Rectangle 29">
            <a:extLst>
              <a:ext uri="{FF2B5EF4-FFF2-40B4-BE49-F238E27FC236}">
                <a16:creationId xmlns:a16="http://schemas.microsoft.com/office/drawing/2014/main" id="{246FB7DE-37DF-47EA-89AE-D88DC29F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3" y="1092200"/>
            <a:ext cx="4824097" cy="470509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4E9C8AB-3875-A111-CB72-420F13A7E6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427"/>
          <a:stretch>
            <a:fillRect/>
          </a:stretch>
        </p:blipFill>
        <p:spPr>
          <a:xfrm>
            <a:off x="944293" y="1253744"/>
            <a:ext cx="4574381" cy="2253996"/>
          </a:xfrm>
          <a:prstGeom prst="rect">
            <a:avLst/>
          </a:prstGeom>
        </p:spPr>
      </p:pic>
      <p:cxnSp>
        <p:nvCxnSpPr>
          <p:cNvPr id="51" name="Straight Connector 31">
            <a:extLst>
              <a:ext uri="{FF2B5EF4-FFF2-40B4-BE49-F238E27FC236}">
                <a16:creationId xmlns:a16="http://schemas.microsoft.com/office/drawing/2014/main" id="{045C1D64-7852-471A-8103-5297D2EC6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9573" y="3509772"/>
            <a:ext cx="2306233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Resim 8">
            <a:extLst>
              <a:ext uri="{FF2B5EF4-FFF2-40B4-BE49-F238E27FC236}">
                <a16:creationId xmlns:a16="http://schemas.microsoft.com/office/drawing/2014/main" id="{8421289D-969B-5D41-0A65-D85564CA3C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958" y="3796052"/>
            <a:ext cx="4337050" cy="109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5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2CDBF8-95F8-5BD5-48C8-4B397AF53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Frontend</a:t>
            </a:r>
            <a:r>
              <a:rPr lang="tr-TR" dirty="0"/>
              <a:t> - Components</a:t>
            </a:r>
            <a:endParaRPr lang="en-US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3948E1DB-A549-42F5-63E9-D49425B17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178" y="3246303"/>
            <a:ext cx="1657581" cy="1933845"/>
          </a:xfrm>
        </p:spPr>
      </p:pic>
    </p:spTree>
    <p:extLst>
      <p:ext uri="{BB962C8B-B14F-4D97-AF65-F5344CB8AC3E}">
        <p14:creationId xmlns:p14="http://schemas.microsoft.com/office/powerpoint/2010/main" val="1864582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99DFC0-5435-62B7-3EAE-A9441CBF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Information Presentation - 5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95ACA9B-B941-ED18-FA88-00117EC9C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865" y="2490135"/>
            <a:ext cx="6798736" cy="368432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tr-TR" b="1" dirty="0"/>
              <a:t>5</a:t>
            </a:r>
            <a:r>
              <a:rPr lang="en-US" b="1" dirty="0"/>
              <a:t>. </a:t>
            </a:r>
            <a:r>
              <a:rPr lang="en-US" b="1" dirty="0" err="1"/>
              <a:t>Colour</a:t>
            </a:r>
            <a:r>
              <a:rPr lang="en-US" b="1" dirty="0"/>
              <a:t> Displays and Guidelines</a:t>
            </a:r>
          </a:p>
          <a:p>
            <a:r>
              <a:rPr lang="en-US" b="1" dirty="0" err="1"/>
              <a:t>Principle:</a:t>
            </a:r>
            <a:r>
              <a:rPr lang="en-US" dirty="0" err="1"/>
              <a:t>Use</a:t>
            </a:r>
            <a:r>
              <a:rPr lang="en-US" dirty="0"/>
              <a:t> color to add meaning, highlight exceptional events, and indicate status changes.</a:t>
            </a:r>
          </a:p>
          <a:p>
            <a:r>
              <a:rPr lang="en-US" dirty="0"/>
              <a:t>Avoid overuse of color; use it consistently and thoughtfully.</a:t>
            </a:r>
          </a:p>
          <a:p>
            <a:r>
              <a:rPr lang="en-US" b="1" dirty="0"/>
              <a:t>Implementation in Our System:</a:t>
            </a:r>
            <a:endParaRPr lang="tr-TR" b="1" dirty="0"/>
          </a:p>
          <a:p>
            <a:r>
              <a:rPr lang="en-US" dirty="0"/>
              <a:t>Blue and orange as primary colors for consistency.</a:t>
            </a:r>
          </a:p>
          <a:p>
            <a:r>
              <a:rPr lang="en-US" dirty="0"/>
              <a:t>Green for “ready” statuses, </a:t>
            </a:r>
            <a:r>
              <a:rPr lang="tr-TR" dirty="0" err="1"/>
              <a:t>blue</a:t>
            </a:r>
            <a:r>
              <a:rPr lang="en-US" dirty="0"/>
              <a:t> for “preparing,” red for errors or urgent items.</a:t>
            </a:r>
          </a:p>
          <a:p>
            <a:r>
              <a:rPr lang="en-US" dirty="0"/>
              <a:t>Minimal color palette to avoid confusion.</a:t>
            </a:r>
          </a:p>
          <a:p>
            <a:r>
              <a:rPr lang="en-US" b="1" dirty="0" err="1"/>
              <a:t>KitchenView.jsx</a:t>
            </a:r>
            <a:r>
              <a:rPr lang="en-US" b="1" dirty="0"/>
              <a:t>:</a:t>
            </a:r>
            <a:r>
              <a:rPr lang="en-US" dirty="0"/>
              <a:t> Color-coded order statuses.</a:t>
            </a:r>
          </a:p>
          <a:p>
            <a:r>
              <a:rPr lang="en-US" b="1" dirty="0" err="1"/>
              <a:t>TrackOrderPage.jsx</a:t>
            </a:r>
            <a:r>
              <a:rPr lang="en-US" b="1" dirty="0"/>
              <a:t>:</a:t>
            </a:r>
            <a:r>
              <a:rPr lang="en-US" dirty="0"/>
              <a:t> Status indicators with color.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87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A94C21-1E55-4619-A9CE-5AD790B1D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17C1C9BD-5FBD-4A9B-B729-94EC6D570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946102-E1FE-4C01-901E-3F4CDEB9C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0706ECC-7AAA-4578-B98A-B610F29AD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1D5F4AF-073F-49E0-80C0-68AD5298A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F65A57B-158D-4B87-9A63-BC948D791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4DAF11F-E105-4DA0-A60A-CB80788B4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057ECFEC-3752-0BE9-6098-8E9EDFD95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4" y="3760257"/>
            <a:ext cx="7492258" cy="14186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Examples from KitchenView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1CD154-9334-4B9D-A09B-3DC06DBF1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4151" y="1092200"/>
            <a:ext cx="5430402" cy="2417572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5FD8EDF-5B6E-8FCB-78D4-7F2DCAFFE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2956" y="1540931"/>
            <a:ext cx="5157003" cy="145329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910CC1-7811-4162-9B0D-34002409E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836" y="5262441"/>
            <a:ext cx="72027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62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016D702-55F8-3129-EA79-6AA46AB5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Information Presentation - 6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41C3C7-A455-4CC8-5174-1A86A8BC8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865" y="2490135"/>
            <a:ext cx="6798736" cy="357568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tr-TR" b="1" dirty="0"/>
              <a:t>6</a:t>
            </a:r>
            <a:r>
              <a:rPr lang="en-US" b="1" dirty="0"/>
              <a:t>. Error Messages</a:t>
            </a:r>
          </a:p>
          <a:p>
            <a:r>
              <a:rPr lang="en-US" b="1" dirty="0" err="1"/>
              <a:t>Principle:</a:t>
            </a:r>
            <a:r>
              <a:rPr lang="en-US" dirty="0" err="1"/>
              <a:t>Error</a:t>
            </a:r>
            <a:r>
              <a:rPr lang="en-US" dirty="0"/>
              <a:t> messages should be polite, concise, consistent, and constructive.</a:t>
            </a:r>
          </a:p>
          <a:p>
            <a:r>
              <a:rPr lang="en-US" dirty="0"/>
              <a:t>The design should consider the user’s background and experience.</a:t>
            </a:r>
          </a:p>
          <a:p>
            <a:r>
              <a:rPr lang="en-US" b="1" dirty="0"/>
              <a:t>Implementation in Our System:</a:t>
            </a:r>
            <a:endParaRPr lang="tr-TR" b="1" dirty="0"/>
          </a:p>
          <a:p>
            <a:r>
              <a:rPr lang="en-US" dirty="0"/>
              <a:t>Clear error messages for invalid form entries.</a:t>
            </a:r>
          </a:p>
          <a:p>
            <a:r>
              <a:rPr lang="en-US" dirty="0"/>
              <a:t>Confirmation dialogs for destructive actions (e.g., deleting a menu item).</a:t>
            </a:r>
          </a:p>
          <a:p>
            <a:r>
              <a:rPr lang="en-US" dirty="0"/>
              <a:t>Feedback for successful and failed actions.</a:t>
            </a:r>
          </a:p>
          <a:p>
            <a:r>
              <a:rPr lang="en-US" b="1" dirty="0" err="1"/>
              <a:t>LoginPage.jsx</a:t>
            </a:r>
            <a:r>
              <a:rPr lang="en-US" b="1" dirty="0"/>
              <a:t>:</a:t>
            </a:r>
            <a:r>
              <a:rPr lang="en-US" dirty="0"/>
              <a:t> Error messages for invalid login.</a:t>
            </a:r>
          </a:p>
          <a:p>
            <a:r>
              <a:rPr lang="en-US" b="1" dirty="0" err="1"/>
              <a:t>MenuManagement.jsx</a:t>
            </a:r>
            <a:r>
              <a:rPr lang="en-US" b="1" dirty="0"/>
              <a:t>:</a:t>
            </a:r>
            <a:r>
              <a:rPr lang="en-US" dirty="0"/>
              <a:t> Error and confirmation messages for menu operations.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62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8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72226"/>
            <a:chOff x="0" y="0"/>
            <a:chExt cx="12188825" cy="68722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0" name="Rectangle 10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31" name="Straight Connector 14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16">
            <a:extLst>
              <a:ext uri="{FF2B5EF4-FFF2-40B4-BE49-F238E27FC236}">
                <a16:creationId xmlns:a16="http://schemas.microsoft.com/office/drawing/2014/main" id="{4A8983F0-7B3A-4418-8701-68E9CA2AE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 useBgFill="1">
          <p:nvSpPr>
            <p:cNvPr id="33" name="Rectangle 17">
              <a:extLst>
                <a:ext uri="{FF2B5EF4-FFF2-40B4-BE49-F238E27FC236}">
                  <a16:creationId xmlns:a16="http://schemas.microsoft.com/office/drawing/2014/main" id="{0EC70F26-6C2F-4FF4-9892-FBDABF45F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F5A270E-3F18-4580-A3AD-796F2FFAA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8D29381-D504-4491-8AF8-F62883DE31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34" name="Rectangle 20">
                <a:extLst>
                  <a:ext uri="{FF2B5EF4-FFF2-40B4-BE49-F238E27FC236}">
                    <a16:creationId xmlns:a16="http://schemas.microsoft.com/office/drawing/2014/main" id="{B5BD9536-8B76-4DF0-B8F7-0549CC111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DECCCDF-9FB2-40A1-9379-BD2C2245D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339C017-9A98-4397-9A19-7C32104D66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E491903D-B321-C00C-5299-EDA731770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4" y="4404852"/>
            <a:ext cx="7492258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/>
              <a:t>Example from MenuManagement</a:t>
            </a: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2E2C404C-D4AE-4C1C-A675-EF7605842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3" y="1092200"/>
            <a:ext cx="7499739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3B68502-0812-C7CF-40DD-701774D89B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3028" y="1152419"/>
            <a:ext cx="4736860" cy="3007907"/>
          </a:xfrm>
          <a:prstGeom prst="rect">
            <a:avLst/>
          </a:prstGeom>
        </p:spPr>
      </p:pic>
      <p:cxnSp>
        <p:nvCxnSpPr>
          <p:cNvPr id="36" name="Straight Connector 26">
            <a:extLst>
              <a:ext uri="{FF2B5EF4-FFF2-40B4-BE49-F238E27FC236}">
                <a16:creationId xmlns:a16="http://schemas.microsoft.com/office/drawing/2014/main" id="{A3B8160F-915C-485D-B2FB-ACDDE0E82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3836" y="5501254"/>
            <a:ext cx="72027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k: Aşağı 4">
            <a:extLst>
              <a:ext uri="{FF2B5EF4-FFF2-40B4-BE49-F238E27FC236}">
                <a16:creationId xmlns:a16="http://schemas.microsoft.com/office/drawing/2014/main" id="{6F6B4DEA-6075-947A-D081-72B409A355A6}"/>
              </a:ext>
            </a:extLst>
          </p:cNvPr>
          <p:cNvSpPr/>
          <p:nvPr/>
        </p:nvSpPr>
        <p:spPr>
          <a:xfrm>
            <a:off x="2607397" y="3446547"/>
            <a:ext cx="289711" cy="368038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510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3864A2-D2AE-074F-8D0A-A3C20E5D7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2.3 </a:t>
            </a:r>
            <a:r>
              <a:rPr lang="tr-TR" dirty="0" err="1"/>
              <a:t>Interaction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0F28E23-8F5E-60C0-5061-8C9CD9220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865" y="2353901"/>
            <a:ext cx="6798736" cy="38296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1" dirty="0"/>
              <a:t>1. Direct Manipulation</a:t>
            </a:r>
          </a:p>
          <a:p>
            <a:r>
              <a:rPr lang="en-US" sz="1600" b="1" dirty="0"/>
              <a:t>Definition:</a:t>
            </a:r>
            <a:r>
              <a:rPr lang="tr-TR" sz="1600" b="1" dirty="0"/>
              <a:t> </a:t>
            </a:r>
            <a:r>
              <a:rPr lang="en-US" sz="1600" dirty="0"/>
              <a:t>The user interacts directly with objects on the screen, such as clicking buttons, dragging items, or selecting cards.</a:t>
            </a:r>
            <a:endParaRPr lang="tr-TR" sz="1600" dirty="0"/>
          </a:p>
          <a:p>
            <a:r>
              <a:rPr lang="en-US" sz="1600" b="1" dirty="0"/>
              <a:t>Implementation in Our System:</a:t>
            </a:r>
            <a:r>
              <a:rPr lang="tr-TR" sz="1600" b="1" dirty="0"/>
              <a:t> </a:t>
            </a:r>
            <a:r>
              <a:rPr lang="en-US" sz="1600" dirty="0"/>
              <a:t>Users can click on menu items to add them to their order.</a:t>
            </a:r>
          </a:p>
          <a:p>
            <a:r>
              <a:rPr lang="en-US" sz="1600" dirty="0"/>
              <a:t>Waiters can click on tables to view or manage sessions.</a:t>
            </a:r>
          </a:p>
          <a:p>
            <a:r>
              <a:rPr lang="en-US" sz="1600" dirty="0"/>
              <a:t>Kitchen staff can click on orders to update their status.</a:t>
            </a:r>
          </a:p>
          <a:p>
            <a:r>
              <a:rPr lang="en-US" sz="1600" b="1" dirty="0"/>
              <a:t>Advantages:</a:t>
            </a:r>
            <a:r>
              <a:rPr lang="tr-TR" sz="1600" b="1" dirty="0"/>
              <a:t> </a:t>
            </a:r>
            <a:r>
              <a:rPr lang="en-US" sz="1600" dirty="0"/>
              <a:t>Fast and intuitive interaction</a:t>
            </a:r>
            <a:r>
              <a:rPr lang="tr-TR" sz="1600" dirty="0"/>
              <a:t>, e</a:t>
            </a:r>
            <a:r>
              <a:rPr lang="en-US" sz="1600" dirty="0" err="1"/>
              <a:t>asy</a:t>
            </a:r>
            <a:r>
              <a:rPr lang="en-US" sz="1600" dirty="0"/>
              <a:t> to learn for new users</a:t>
            </a:r>
          </a:p>
          <a:p>
            <a:r>
              <a:rPr lang="en-US" sz="1600" b="1" dirty="0"/>
              <a:t>Disadvantages:</a:t>
            </a:r>
            <a:r>
              <a:rPr lang="tr-TR" sz="1600" b="1" dirty="0"/>
              <a:t> </a:t>
            </a:r>
            <a:r>
              <a:rPr lang="en-US" sz="1600" dirty="0"/>
              <a:t>May be harder to implement for complex actions</a:t>
            </a:r>
          </a:p>
          <a:p>
            <a:r>
              <a:rPr lang="en-US" sz="1600" b="1" dirty="0"/>
              <a:t>Application Example:</a:t>
            </a:r>
            <a:r>
              <a:rPr lang="tr-TR" sz="1600" b="1" dirty="0"/>
              <a:t> </a:t>
            </a:r>
          </a:p>
          <a:p>
            <a:r>
              <a:rPr lang="en-US" sz="1600" dirty="0" err="1"/>
              <a:t>MenuPage.jsx</a:t>
            </a:r>
            <a:r>
              <a:rPr lang="en-US" sz="1600" dirty="0"/>
              <a:t>: Users click on food items to add them to their cart.</a:t>
            </a:r>
          </a:p>
          <a:p>
            <a:r>
              <a:rPr lang="en-US" sz="1600" dirty="0" err="1"/>
              <a:t>WaiterPanel.jsx</a:t>
            </a:r>
            <a:r>
              <a:rPr lang="en-US" sz="1600" dirty="0"/>
              <a:t>: Waiters click on tables to manage </a:t>
            </a:r>
            <a:r>
              <a:rPr lang="tr-TR" sz="1600" dirty="0" err="1"/>
              <a:t>sessions</a:t>
            </a:r>
            <a:r>
              <a:rPr lang="en-US" sz="1600" dirty="0"/>
              <a:t>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17457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7406588-BC7B-4FE7-B4EE-2DD01A3E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72226"/>
            <a:chOff x="0" y="0"/>
            <a:chExt cx="12188825" cy="68722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99DD94F-DE87-44CC-B7F7-6ABE0CA9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2BEDC1-C43B-40D8-ABF2-1A306679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F9A11F0-13A5-4573-98C5-7B5C0EA82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2D87CCA-9D6A-4A68-972D-18700C8ED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EFF4CF-58CC-42AF-A5D3-7683CCD8B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2A20CA8-F6E4-4266-825E-69C802EA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73BA3-0F61-4CEB-9FF5-CEC7A7A74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56215"/>
            <a:chOff x="0" y="0"/>
            <a:chExt cx="12188825" cy="685621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589D185-F528-4E2C-8A35-D4E9DB56E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0002A8-7430-4C10-B92C-AFF545AB9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B0758DC-3317-4F5D-A616-5620812BB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72CAC2-97F8-4307-9D66-3286FFACB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826A6674-EA5D-16D7-496C-9BB1FF7E7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4" y="4404852"/>
            <a:ext cx="7492258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Examples from MenuPage and WaiterPanel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0CE376-C35F-44D1-AF02-89FAD2F5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8314" y="1092200"/>
            <a:ext cx="6722076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metin, ekran görüntüsü, yazı tipi, sayı, numar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439547C-120A-8ABF-5F70-FFD388DE8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2376" y="1530553"/>
            <a:ext cx="3182531" cy="2251640"/>
          </a:xfrm>
          <a:prstGeom prst="rect">
            <a:avLst/>
          </a:prstGeom>
        </p:spPr>
      </p:pic>
      <p:pic>
        <p:nvPicPr>
          <p:cNvPr id="7" name="Resim 6" descr="metin, yemek, gıda, reçete, sebze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145541AD-3450-B410-2BFA-0984BAB0FC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1370" y="1257341"/>
            <a:ext cx="2679145" cy="279806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36F69E5-B6D6-47B2-9B33-458D082A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3060" y="5518838"/>
            <a:ext cx="5897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k: Aşağı 8">
            <a:extLst>
              <a:ext uri="{FF2B5EF4-FFF2-40B4-BE49-F238E27FC236}">
                <a16:creationId xmlns:a16="http://schemas.microsoft.com/office/drawing/2014/main" id="{949F5B92-1127-DC2D-32B9-A8C7A73A0749}"/>
              </a:ext>
            </a:extLst>
          </p:cNvPr>
          <p:cNvSpPr/>
          <p:nvPr/>
        </p:nvSpPr>
        <p:spPr>
          <a:xfrm>
            <a:off x="2725093" y="1530553"/>
            <a:ext cx="459486" cy="678490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k: Aşağı 9">
            <a:extLst>
              <a:ext uri="{FF2B5EF4-FFF2-40B4-BE49-F238E27FC236}">
                <a16:creationId xmlns:a16="http://schemas.microsoft.com/office/drawing/2014/main" id="{3D376D7F-0F70-74A0-4828-99B1A68D694B}"/>
              </a:ext>
            </a:extLst>
          </p:cNvPr>
          <p:cNvSpPr/>
          <p:nvPr/>
        </p:nvSpPr>
        <p:spPr>
          <a:xfrm>
            <a:off x="6283105" y="2987644"/>
            <a:ext cx="416459" cy="451222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969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0DC9C4-1BEA-0C0C-57C7-34C7A143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Interaction</a:t>
            </a:r>
            <a:r>
              <a:rPr lang="tr-TR" dirty="0"/>
              <a:t> </a:t>
            </a:r>
            <a:r>
              <a:rPr lang="tr-TR" dirty="0" err="1"/>
              <a:t>Styles</a:t>
            </a:r>
            <a:r>
              <a:rPr lang="tr-TR" dirty="0"/>
              <a:t> - 2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A7DB62D-F90E-7351-B183-780925E5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865" y="2381061"/>
            <a:ext cx="6798736" cy="375718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2. Menu Selection</a:t>
            </a:r>
          </a:p>
          <a:p>
            <a:r>
              <a:rPr lang="en-US" b="1" dirty="0" err="1"/>
              <a:t>Definition:</a:t>
            </a:r>
            <a:r>
              <a:rPr lang="en-US" dirty="0" err="1"/>
              <a:t>The</a:t>
            </a:r>
            <a:r>
              <a:rPr lang="en-US" dirty="0"/>
              <a:t> user selects commands from a list of possibilities, usually through dropdowns or navigation menus.</a:t>
            </a:r>
            <a:endParaRPr lang="tr-TR" dirty="0"/>
          </a:p>
          <a:p>
            <a:r>
              <a:rPr lang="en-US" b="1" dirty="0"/>
              <a:t>Implementation in Our </a:t>
            </a:r>
            <a:r>
              <a:rPr lang="en-US" b="1" dirty="0" err="1"/>
              <a:t>System:</a:t>
            </a:r>
            <a:r>
              <a:rPr lang="en-US" dirty="0" err="1"/>
              <a:t>Navigation</a:t>
            </a:r>
            <a:r>
              <a:rPr lang="en-US" dirty="0"/>
              <a:t> bar for switching between pages (e.g., Menu, Orders, Reports)</a:t>
            </a:r>
          </a:p>
          <a:p>
            <a:r>
              <a:rPr lang="en-US" dirty="0"/>
              <a:t>Dropdowns for filtering tables or orders by status</a:t>
            </a:r>
          </a:p>
          <a:p>
            <a:r>
              <a:rPr lang="en-US" b="1" dirty="0" err="1"/>
              <a:t>Advantages:</a:t>
            </a:r>
            <a:r>
              <a:rPr lang="en-US" dirty="0" err="1"/>
              <a:t>Reduces</a:t>
            </a:r>
            <a:r>
              <a:rPr lang="en-US" dirty="0"/>
              <a:t> user error</a:t>
            </a:r>
            <a:r>
              <a:rPr lang="tr-TR" dirty="0"/>
              <a:t>, r</a:t>
            </a:r>
            <a:r>
              <a:rPr lang="en-US" dirty="0" err="1"/>
              <a:t>equires</a:t>
            </a:r>
            <a:r>
              <a:rPr lang="en-US" dirty="0"/>
              <a:t> little typing</a:t>
            </a:r>
          </a:p>
          <a:p>
            <a:r>
              <a:rPr lang="en-US" b="1" dirty="0" err="1"/>
              <a:t>Disadvantages:</a:t>
            </a:r>
            <a:r>
              <a:rPr lang="en-US" dirty="0" err="1"/>
              <a:t>Can</a:t>
            </a:r>
            <a:r>
              <a:rPr lang="en-US" dirty="0"/>
              <a:t> be slow for experienced users if there are many options</a:t>
            </a:r>
          </a:p>
          <a:p>
            <a:r>
              <a:rPr lang="en-US" b="1" dirty="0"/>
              <a:t>Application Example:</a:t>
            </a:r>
            <a:endParaRPr lang="tr-TR" b="1" dirty="0"/>
          </a:p>
          <a:p>
            <a:r>
              <a:rPr lang="en-US" dirty="0" err="1"/>
              <a:t>AdminPanel.jsx</a:t>
            </a:r>
            <a:r>
              <a:rPr lang="en-US" dirty="0"/>
              <a:t>: Menu selection for different management tasks</a:t>
            </a:r>
          </a:p>
          <a:p>
            <a:r>
              <a:rPr lang="en-US" dirty="0" err="1"/>
              <a:t>KitchenView.jsx</a:t>
            </a:r>
            <a:r>
              <a:rPr lang="en-US" dirty="0"/>
              <a:t>: Status filter dropdown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478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B425CB8-2B3F-4255-BE53-7491C57E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72226"/>
            <a:chOff x="0" y="0"/>
            <a:chExt cx="12188825" cy="68722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E905C22-ADC2-4281-87F2-C04DA2AEE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0321862-51E9-4043-93D6-97152918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8C3F63-D29B-4420-B816-AF54C4C8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6BD0CCA-F30F-4D8D-A96A-93F46B9B7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C3B73B-B7CA-432A-925B-E82D73AC8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19">
            <a:extLst>
              <a:ext uri="{FF2B5EF4-FFF2-40B4-BE49-F238E27FC236}">
                <a16:creationId xmlns:a16="http://schemas.microsoft.com/office/drawing/2014/main" id="{398B29D4-DFEF-48B2-A8E7-2C07EF14A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0B4EFB-75D6-43EF-9687-73C4B2A3A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 useBgFill="1">
          <p:nvSpPr>
            <p:cNvPr id="23" name="Rectangle 22">
              <a:extLst>
                <a:ext uri="{FF2B5EF4-FFF2-40B4-BE49-F238E27FC236}">
                  <a16:creationId xmlns:a16="http://schemas.microsoft.com/office/drawing/2014/main" id="{BB4F1B75-220A-4A9B-8002-2C609551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2373CBB-9790-4748-9F8F-A0D708DE2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E29F4F4-92D5-448F-B458-D7C2054061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3263E35-6359-4578-A634-E4776CA9F8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A89C71D-0B42-4C6B-9F16-8CB01A6C5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F139048-B781-4634-BBB7-377B53BE7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8D29325E-A311-164F-0875-311836242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967" y="1041401"/>
            <a:ext cx="2309255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Examples from KitchenView and AdminPanel</a:t>
            </a:r>
          </a:p>
        </p:txBody>
      </p:sp>
      <p:sp>
        <p:nvSpPr>
          <p:cNvPr id="47" name="Rectangle 29">
            <a:extLst>
              <a:ext uri="{FF2B5EF4-FFF2-40B4-BE49-F238E27FC236}">
                <a16:creationId xmlns:a16="http://schemas.microsoft.com/office/drawing/2014/main" id="{246FB7DE-37DF-47EA-89AE-D88DC29F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3" y="1092200"/>
            <a:ext cx="4824097" cy="470509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0F413F91-6D28-2C7D-1C78-0624BCCB038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404" r="-3" b="-3"/>
          <a:stretch>
            <a:fillRect/>
          </a:stretch>
        </p:blipFill>
        <p:spPr>
          <a:xfrm>
            <a:off x="944293" y="1253744"/>
            <a:ext cx="4574381" cy="2253996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959AA1F-00BC-3536-D176-D99A7AD0EC6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5737" r="2" b="43039"/>
          <a:stretch>
            <a:fillRect/>
          </a:stretch>
        </p:blipFill>
        <p:spPr>
          <a:xfrm>
            <a:off x="944388" y="3509771"/>
            <a:ext cx="4574286" cy="212056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5C1D64-7852-471A-8103-5297D2EC6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9573" y="3509772"/>
            <a:ext cx="2306233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33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DFAA024-DAE8-8F6A-92AC-CFC5549C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Interaction</a:t>
            </a:r>
            <a:r>
              <a:rPr lang="tr-TR" dirty="0"/>
              <a:t> </a:t>
            </a:r>
            <a:r>
              <a:rPr lang="tr-TR" dirty="0" err="1"/>
              <a:t>Styles</a:t>
            </a:r>
            <a:r>
              <a:rPr lang="tr-TR" dirty="0"/>
              <a:t> - 3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7C81B1F-3DA3-4883-C4EB-87B578EE1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865" y="2372008"/>
            <a:ext cx="6798736" cy="399257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3. Form Fill-in</a:t>
            </a:r>
          </a:p>
          <a:p>
            <a:r>
              <a:rPr lang="en-US" b="1" dirty="0" err="1"/>
              <a:t>Definition:</a:t>
            </a:r>
            <a:r>
              <a:rPr lang="en-US" dirty="0" err="1"/>
              <a:t>The</a:t>
            </a:r>
            <a:r>
              <a:rPr lang="en-US" dirty="0"/>
              <a:t> user fills in the fields of a form to provide information.</a:t>
            </a:r>
            <a:endParaRPr lang="tr-TR" dirty="0"/>
          </a:p>
          <a:p>
            <a:r>
              <a:rPr lang="en-US" b="1" dirty="0"/>
              <a:t>Implementation in Our System:</a:t>
            </a:r>
            <a:endParaRPr lang="tr-TR" b="1" dirty="0"/>
          </a:p>
          <a:p>
            <a:r>
              <a:rPr lang="en-US" dirty="0"/>
              <a:t>Login form for authentication</a:t>
            </a:r>
          </a:p>
          <a:p>
            <a:r>
              <a:rPr lang="en-US" dirty="0"/>
              <a:t>Order creation form for specifying order details</a:t>
            </a:r>
          </a:p>
          <a:p>
            <a:r>
              <a:rPr lang="en-US" dirty="0"/>
              <a:t>Menu item creation/edit forms for admins</a:t>
            </a:r>
          </a:p>
          <a:p>
            <a:r>
              <a:rPr lang="en-US" b="1" dirty="0" err="1"/>
              <a:t>Advantages:</a:t>
            </a:r>
            <a:r>
              <a:rPr lang="en-US" dirty="0" err="1"/>
              <a:t>Simple</a:t>
            </a:r>
            <a:r>
              <a:rPr lang="en-US" dirty="0"/>
              <a:t> data entry</a:t>
            </a:r>
            <a:r>
              <a:rPr lang="tr-TR" dirty="0"/>
              <a:t>, e</a:t>
            </a:r>
            <a:r>
              <a:rPr lang="en-US" dirty="0" err="1"/>
              <a:t>asy</a:t>
            </a:r>
            <a:r>
              <a:rPr lang="en-US" dirty="0"/>
              <a:t> to learn and check</a:t>
            </a:r>
          </a:p>
          <a:p>
            <a:r>
              <a:rPr lang="en-US" b="1" dirty="0"/>
              <a:t>Disadvantages:</a:t>
            </a:r>
            <a:r>
              <a:rPr lang="tr-TR" b="1" dirty="0"/>
              <a:t> </a:t>
            </a:r>
            <a:r>
              <a:rPr lang="en-US" dirty="0"/>
              <a:t>Takes up screen space</a:t>
            </a:r>
            <a:r>
              <a:rPr lang="tr-TR" dirty="0"/>
              <a:t>, c</a:t>
            </a:r>
            <a:r>
              <a:rPr lang="en-US" dirty="0"/>
              <a:t>an cause problems if form options do not match user needs</a:t>
            </a:r>
          </a:p>
          <a:p>
            <a:r>
              <a:rPr lang="en-US" b="1" dirty="0"/>
              <a:t>Application Example:</a:t>
            </a:r>
            <a:endParaRPr lang="tr-TR" b="1" dirty="0"/>
          </a:p>
          <a:p>
            <a:r>
              <a:rPr lang="en-US" dirty="0" err="1"/>
              <a:t>LoginPage.jsx</a:t>
            </a:r>
            <a:r>
              <a:rPr lang="en-US" dirty="0"/>
              <a:t>: User authentication form</a:t>
            </a:r>
          </a:p>
          <a:p>
            <a:r>
              <a:rPr lang="en-US" dirty="0" err="1"/>
              <a:t>MenuManagement.jsx</a:t>
            </a:r>
            <a:r>
              <a:rPr lang="en-US" dirty="0"/>
              <a:t>: Menu item add/edit 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90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7406588-BC7B-4FE7-B4EE-2DD01A3E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72226"/>
            <a:chOff x="0" y="0"/>
            <a:chExt cx="12188825" cy="68722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99DD94F-DE87-44CC-B7F7-6ABE0CA9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2BEDC1-C43B-40D8-ABF2-1A306679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F9A11F0-13A5-4573-98C5-7B5C0EA82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2D87CCA-9D6A-4A68-972D-18700C8ED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EFF4CF-58CC-42AF-A5D3-7683CCD8B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2A20CA8-F6E4-4266-825E-69C802EA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73BA3-0F61-4CEB-9FF5-CEC7A7A74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56215"/>
            <a:chOff x="0" y="0"/>
            <a:chExt cx="12188825" cy="685621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589D185-F528-4E2C-8A35-D4E9DB56E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0002A8-7430-4C10-B92C-AFF545AB9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B0758DC-3317-4F5D-A616-5620812BB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72CAC2-97F8-4307-9D66-3286FFACB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667F560F-CD40-BFAC-3902-6DBF7788B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4" y="4404852"/>
            <a:ext cx="7492258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Examples from MenuManagement and LoginPage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0CE376-C35F-44D1-AF02-89FAD2F5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8314" y="1092200"/>
            <a:ext cx="6722076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002CDC4-1FB5-2BB8-053A-656A89BFE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867" y="1257341"/>
            <a:ext cx="2899548" cy="279806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A75AE7E-2333-0061-490B-D2D51EA513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834" y="1257341"/>
            <a:ext cx="2574218" cy="279806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36F69E5-B6D6-47B2-9B33-458D082A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3060" y="5518838"/>
            <a:ext cx="5897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952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409697-9734-8815-11DB-71E62981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Backend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248411C-66EC-0DBF-838E-CD4218771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FastAPI</a:t>
            </a:r>
            <a:r>
              <a:rPr lang="en-US" dirty="0"/>
              <a:t> RESTful API</a:t>
            </a:r>
          </a:p>
          <a:p>
            <a:r>
              <a:rPr lang="en-US" dirty="0" err="1"/>
              <a:t>SQLAlchemy</a:t>
            </a:r>
            <a:r>
              <a:rPr lang="en-US" dirty="0"/>
              <a:t> ORM for database operations</a:t>
            </a:r>
          </a:p>
          <a:p>
            <a:r>
              <a:rPr lang="en-US" dirty="0"/>
              <a:t>JWT-based authentication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549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3 - </a:t>
            </a:r>
            <a:r>
              <a:rPr dirty="0"/>
              <a:t>Testing Overview</a:t>
            </a:r>
            <a:r>
              <a:rPr lang="tr-TR" dirty="0"/>
              <a:t> - 1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/>
              <a:t>Title:</a:t>
            </a:r>
            <a:r>
              <a:rPr lang="en-US" dirty="0" err="1"/>
              <a:t>Place</a:t>
            </a:r>
            <a:r>
              <a:rPr lang="en-US" dirty="0"/>
              <a:t> Order &amp; Payment Flow</a:t>
            </a:r>
            <a:endParaRPr lang="tr-TR" dirty="0"/>
          </a:p>
          <a:p>
            <a:r>
              <a:rPr lang="en-US" b="1" dirty="0" err="1"/>
              <a:t>Content:</a:t>
            </a:r>
            <a:r>
              <a:rPr lang="en-US" dirty="0" err="1"/>
              <a:t>This</a:t>
            </a:r>
            <a:r>
              <a:rPr lang="en-US" dirty="0"/>
              <a:t> test case covers a core use case of the restaurant ordering system:</a:t>
            </a:r>
          </a:p>
          <a:p>
            <a:r>
              <a:rPr lang="en-US" b="1" dirty="0"/>
              <a:t>A waiter starts a session for a table, a customer places an order, completes payment, and is redirected to the homepage</a:t>
            </a:r>
            <a:r>
              <a:rPr lang="tr-TR" b="1" dirty="0"/>
              <a:t>, </a:t>
            </a:r>
            <a:r>
              <a:rPr lang="tr-TR" b="1" dirty="0" err="1"/>
              <a:t>customer</a:t>
            </a:r>
            <a:r>
              <a:rPr lang="tr-TR" b="1" dirty="0"/>
              <a:t> </a:t>
            </a:r>
            <a:r>
              <a:rPr lang="tr-TR" b="1" dirty="0" err="1"/>
              <a:t>sees</a:t>
            </a:r>
            <a:r>
              <a:rPr lang="tr-TR" b="1" dirty="0"/>
              <a:t> his/her </a:t>
            </a:r>
            <a:r>
              <a:rPr lang="tr-TR" b="1" dirty="0" err="1"/>
              <a:t>orders</a:t>
            </a:r>
            <a:r>
              <a:rPr lang="en-US" b="1" dirty="0"/>
              <a:t>.</a:t>
            </a:r>
            <a:r>
              <a:rPr lang="en-US" dirty="0"/>
              <a:t>The scenario is directly related to the main user stories and requirements of the project.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43677A-E00C-108A-BD0C-411449F6D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Case </a:t>
            </a:r>
            <a:r>
              <a:rPr lang="tr-TR" dirty="0" err="1"/>
              <a:t>Details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2E863DC-A040-49EC-D92C-4C2C344E8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865" y="2490135"/>
            <a:ext cx="6798736" cy="371148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tr-TR" b="1" dirty="0"/>
              <a:t>Test </a:t>
            </a:r>
            <a:r>
              <a:rPr lang="en-US" b="1" dirty="0"/>
              <a:t>Case ID:</a:t>
            </a:r>
            <a:r>
              <a:rPr lang="en-US" dirty="0"/>
              <a:t> TC01</a:t>
            </a:r>
            <a:endParaRPr lang="tr-TR" dirty="0"/>
          </a:p>
          <a:p>
            <a:r>
              <a:rPr lang="en-US" b="1" dirty="0" err="1"/>
              <a:t>Description:</a:t>
            </a:r>
            <a:r>
              <a:rPr lang="en-US" dirty="0" err="1"/>
              <a:t>Waiter</a:t>
            </a:r>
            <a:r>
              <a:rPr lang="en-US" dirty="0"/>
              <a:t> logs in and starts a session for Table 1 in the </a:t>
            </a:r>
            <a:r>
              <a:rPr lang="en-US" dirty="0" err="1"/>
              <a:t>WaiterPanel</a:t>
            </a:r>
            <a:r>
              <a:rPr lang="en-US" dirty="0"/>
              <a:t>.</a:t>
            </a:r>
          </a:p>
          <a:p>
            <a:r>
              <a:rPr lang="en-US" dirty="0"/>
              <a:t>Customer sits at Table 1, adds items to the cart, proceeds to payment, and completes the payment.</a:t>
            </a:r>
          </a:p>
          <a:p>
            <a:r>
              <a:rPr lang="en-US" dirty="0"/>
              <a:t>The system confirms the payment and redirects the customer to the homepage.</a:t>
            </a:r>
          </a:p>
          <a:p>
            <a:r>
              <a:rPr lang="en-US" b="1" dirty="0"/>
              <a:t>Elements Evaluated:</a:t>
            </a:r>
            <a:endParaRPr lang="tr-TR" b="1" dirty="0"/>
          </a:p>
          <a:p>
            <a:r>
              <a:rPr lang="en-US" dirty="0"/>
              <a:t>Table session management</a:t>
            </a:r>
          </a:p>
          <a:p>
            <a:r>
              <a:rPr lang="en-US" dirty="0"/>
              <a:t>Order creation and association with session</a:t>
            </a:r>
          </a:p>
          <a:p>
            <a:r>
              <a:rPr lang="en-US" dirty="0"/>
              <a:t>Payment processing</a:t>
            </a:r>
          </a:p>
          <a:p>
            <a:r>
              <a:rPr lang="en-US" dirty="0"/>
              <a:t>User redirection after successful payment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12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06334C-C407-663F-CB14-86DE3BBE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Test </a:t>
            </a:r>
            <a:r>
              <a:rPr lang="tr-TR" dirty="0" err="1"/>
              <a:t>Inputs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Expected</a:t>
            </a:r>
            <a:r>
              <a:rPr lang="tr-TR" dirty="0"/>
              <a:t> </a:t>
            </a:r>
            <a:r>
              <a:rPr lang="tr-TR" dirty="0" err="1"/>
              <a:t>Outcomes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D6E446-09D7-6257-C4A1-7AD21008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632" y="2381061"/>
            <a:ext cx="6798736" cy="4227969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Inputs:</a:t>
            </a:r>
            <a:r>
              <a:rPr lang="tr-TR" b="1" dirty="0"/>
              <a:t> </a:t>
            </a:r>
          </a:p>
          <a:p>
            <a:r>
              <a:rPr lang="en-US" dirty="0"/>
              <a:t>Table ID: 1</a:t>
            </a:r>
          </a:p>
          <a:p>
            <a:r>
              <a:rPr lang="en-US" dirty="0"/>
              <a:t>Waiter ID: </a:t>
            </a:r>
            <a:r>
              <a:rPr lang="tr-TR" dirty="0"/>
              <a:t>1</a:t>
            </a:r>
            <a:endParaRPr lang="en-US" dirty="0"/>
          </a:p>
          <a:p>
            <a:r>
              <a:rPr lang="en-US" dirty="0"/>
              <a:t>Cart: [Bruschetta x1, Sparkling Water x1]</a:t>
            </a:r>
          </a:p>
          <a:p>
            <a:r>
              <a:rPr lang="en-US" dirty="0"/>
              <a:t>Payment method: Credit card</a:t>
            </a:r>
          </a:p>
          <a:p>
            <a:r>
              <a:rPr lang="en-US" b="1" dirty="0"/>
              <a:t>Expected Outcomes:</a:t>
            </a:r>
            <a:endParaRPr lang="tr-TR" b="1" dirty="0"/>
          </a:p>
          <a:p>
            <a:r>
              <a:rPr lang="en-US" dirty="0"/>
              <a:t>Session is started for Table 1</a:t>
            </a:r>
          </a:p>
          <a:p>
            <a:r>
              <a:rPr lang="en-US" dirty="0"/>
              <a:t>Order is created and linked to the session</a:t>
            </a:r>
          </a:p>
          <a:p>
            <a:r>
              <a:rPr lang="en-US" dirty="0"/>
              <a:t>Payment is processed successfully</a:t>
            </a:r>
          </a:p>
          <a:p>
            <a:r>
              <a:rPr lang="en-US" dirty="0"/>
              <a:t>Payment success message is displayed</a:t>
            </a:r>
          </a:p>
          <a:p>
            <a:r>
              <a:rPr lang="en-US" dirty="0"/>
              <a:t>Customer is redirected to the homepage</a:t>
            </a:r>
            <a:endParaRPr lang="tr-TR" dirty="0"/>
          </a:p>
          <a:p>
            <a:r>
              <a:rPr lang="tr-TR" dirty="0" err="1"/>
              <a:t>TrackOrderPage</a:t>
            </a:r>
            <a:r>
              <a:rPr lang="tr-TR" dirty="0"/>
              <a:t> has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order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998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A84A88-56D8-46EF-B003-C467C54D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BE02409C-AAC9-4B71-B433-1F0477989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04F123D-B711-484C-90B7-7E3EEA540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F5BA041-244A-457E-846E-ED0CBCD0E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1C4581C-A5C4-46B6-994D-8E954AC8A0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50DE8B2-6159-4CEA-9388-88C104386F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6A4A158-2E58-432F-839F-5B3A8133B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AE11E77A-1285-F120-BFF0-EAA4B448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967" y="1041401"/>
            <a:ext cx="2309255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Test Code Snippet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057C70-1B97-42CE-9C74-A2B72760F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3" y="1092200"/>
            <a:ext cx="482409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7527C67-525F-8773-6DB4-5FDD2DAE9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334" y="1410208"/>
            <a:ext cx="4240417" cy="385878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C6C006-F859-490E-A780-57D4CC530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9573" y="3509772"/>
            <a:ext cx="2306233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1107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F82E3E-E291-4077-9561-D03BD8817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72226"/>
            <a:chOff x="0" y="0"/>
            <a:chExt cx="12188825" cy="6872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4A9319-91FB-4B4F-815A-A046C6378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65E65E-138F-4485-AA9E-188DF346C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DE2924-A79E-4612-8899-041380003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94B8494-882E-4FE9-BFAD-265155874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5BFCFB-CCDF-43A8-888F-E16CF73D2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A84A88-56D8-46EF-B003-C467C54D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 useBgFill="1">
          <p:nvSpPr>
            <p:cNvPr id="19" name="Rectangle 18">
              <a:extLst>
                <a:ext uri="{FF2B5EF4-FFF2-40B4-BE49-F238E27FC236}">
                  <a16:creationId xmlns:a16="http://schemas.microsoft.com/office/drawing/2014/main" id="{BE02409C-AAC9-4B71-B433-1F0477989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04F123D-B711-484C-90B7-7E3EEA540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188825" cy="6856215"/>
              <a:chOff x="0" y="0"/>
              <a:chExt cx="12188825" cy="685621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F5BA041-244A-457E-846E-ED0CBCD0E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12188825" cy="6856214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1C4581C-A5C4-46B6-994D-8E954AC8A0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012" y="609600"/>
                <a:ext cx="10972800" cy="5638800"/>
              </a:xfrm>
              <a:prstGeom prst="rect">
                <a:avLst/>
              </a:prstGeom>
              <a:noFill/>
              <a:ln w="15875" cap="flat">
                <a:miter lim="800000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50DE8B2-6159-4CEA-9388-88C104386F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1" y="76265"/>
                <a:ext cx="758952" cy="60642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6A4A158-2E58-432F-839F-5B3A8133B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93"/>
              <a:stretch/>
            </p:blipFill>
            <p:spPr>
              <a:xfrm rot="5400000">
                <a:off x="5706470" y="6173526"/>
                <a:ext cx="758952" cy="606425"/>
              </a:xfrm>
              <a:prstGeom prst="rect">
                <a:avLst/>
              </a:prstGeom>
            </p:spPr>
          </p:pic>
        </p:grp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B637010C-1912-2A26-BE02-F2AF06278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967" y="1041401"/>
            <a:ext cx="2309255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Test Result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057C70-1B97-42CE-9C74-A2B72760F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483" y="1092200"/>
            <a:ext cx="482409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CEEECEF-4A30-0B7A-F2B9-4A9D1FE78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4" y="1368553"/>
            <a:ext cx="4781576" cy="351126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EC6C006-F859-490E-A780-57D4CC530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9573" y="3509772"/>
            <a:ext cx="2306233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k: Aşağı 5">
            <a:extLst>
              <a:ext uri="{FF2B5EF4-FFF2-40B4-BE49-F238E27FC236}">
                <a16:creationId xmlns:a16="http://schemas.microsoft.com/office/drawing/2014/main" id="{252CD566-6A8A-0032-773D-E273CEC03A91}"/>
              </a:ext>
            </a:extLst>
          </p:cNvPr>
          <p:cNvSpPr/>
          <p:nvPr/>
        </p:nvSpPr>
        <p:spPr>
          <a:xfrm rot="10523117">
            <a:off x="3740703" y="4794253"/>
            <a:ext cx="200427" cy="609592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517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7406588-BC7B-4FE7-B4EE-2DD01A3E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72226"/>
            <a:chOff x="0" y="0"/>
            <a:chExt cx="12188825" cy="68722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99DD94F-DE87-44CC-B7F7-6ABE0CA9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2BEDC1-C43B-40D8-ABF2-1A306679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F9A11F0-13A5-4573-98C5-7B5C0EA82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2D87CCA-9D6A-4A68-972D-18700C8ED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EFF4CF-58CC-42AF-A5D3-7683CCD8B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2A20CA8-F6E4-4266-825E-69C802EA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73BA3-0F61-4CEB-9FF5-CEC7A7A74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1618" cy="6856215"/>
            <a:chOff x="0" y="0"/>
            <a:chExt cx="12188825" cy="685621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589D185-F528-4E2C-8A35-D4E9DB56E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0002A8-7430-4C10-B92C-AFF545AB9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B0758DC-3317-4F5D-A616-5620812BB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872CAC2-97F8-4307-9D66-3286FFACB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FA41D0EA-6A58-14B0-706A-612B02529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4" y="4404852"/>
            <a:ext cx="7492258" cy="105474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/>
              <a:t>Result Screenshots</a:t>
            </a:r>
            <a:r>
              <a:rPr lang="tr-TR" sz="3200" dirty="0"/>
              <a:t> </a:t>
            </a:r>
            <a:r>
              <a:rPr lang="tr-TR" sz="3200" dirty="0" err="1"/>
              <a:t>from</a:t>
            </a:r>
            <a:r>
              <a:rPr lang="tr-TR" sz="3200" dirty="0"/>
              <a:t> </a:t>
            </a:r>
            <a:r>
              <a:rPr lang="tr-TR" sz="3200" dirty="0" err="1"/>
              <a:t>TrackOrderPage</a:t>
            </a:r>
            <a:r>
              <a:rPr lang="tr-TR" sz="3200" dirty="0"/>
              <a:t> </a:t>
            </a:r>
            <a:r>
              <a:rPr lang="tr-TR" sz="3200" dirty="0" err="1"/>
              <a:t>and</a:t>
            </a:r>
            <a:r>
              <a:rPr lang="tr-TR" sz="3200" dirty="0"/>
              <a:t> </a:t>
            </a:r>
            <a:r>
              <a:rPr lang="tr-TR" sz="3200" dirty="0" err="1"/>
              <a:t>WaiterPanel</a:t>
            </a:r>
            <a:endParaRPr lang="en-US" sz="3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0CE376-C35F-44D1-AF02-89FAD2F5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8314" y="1092200"/>
            <a:ext cx="6722076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EB14B67-F587-737B-0075-5A82EFBEBA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2376" y="1610116"/>
            <a:ext cx="3182531" cy="2092514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6451081-6752-B7DD-5EFB-6EEA782E49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6887" y="1257341"/>
            <a:ext cx="2728111" cy="279806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36F69E5-B6D6-47B2-9B33-458D082A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3060" y="5518838"/>
            <a:ext cx="5897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699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297819-A6CF-5B23-A1D2-BD5C2AD5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Case </a:t>
            </a:r>
            <a:r>
              <a:rPr lang="tr-TR" dirty="0" err="1"/>
              <a:t>Summary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80F37B3-415A-5FA0-6D91-28A58740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53" y="3078082"/>
            <a:ext cx="6039693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717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F7F348-BA44-DE15-A7EC-7B748CAB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Testing</a:t>
            </a:r>
            <a:r>
              <a:rPr lang="tr-TR" dirty="0"/>
              <a:t> </a:t>
            </a:r>
            <a:r>
              <a:rPr lang="tr-TR" dirty="0" err="1"/>
              <a:t>Overview</a:t>
            </a:r>
            <a:r>
              <a:rPr lang="tr-TR" dirty="0"/>
              <a:t> - 2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B25D91F-560E-9444-8E8A-862C04945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Title:</a:t>
            </a:r>
            <a:r>
              <a:rPr lang="tr-TR" b="1" dirty="0"/>
              <a:t> </a:t>
            </a:r>
            <a:r>
              <a:rPr lang="en-US" dirty="0"/>
              <a:t>Order Status Update by Kitchen Staff</a:t>
            </a:r>
            <a:endParaRPr lang="tr-TR" dirty="0"/>
          </a:p>
          <a:p>
            <a:r>
              <a:rPr lang="en-US" b="1" dirty="0"/>
              <a:t>Content:</a:t>
            </a:r>
            <a:r>
              <a:rPr lang="tr-TR" b="1" dirty="0"/>
              <a:t> </a:t>
            </a:r>
            <a:r>
              <a:rPr lang="en-US" dirty="0"/>
              <a:t>This test verifies that kitchen staff can update an order’s status from "pending" to "preparing" and then to "ready".</a:t>
            </a:r>
          </a:p>
          <a:p>
            <a:r>
              <a:rPr lang="en-US" dirty="0"/>
              <a:t>Ensures the system correctly reflects status changes for orders.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0190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8ED3BC-0F58-48A1-F573-F3B602525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Case </a:t>
            </a:r>
            <a:r>
              <a:rPr lang="tr-TR" dirty="0" err="1"/>
              <a:t>Deatils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CC7CC78-519C-50F8-0B4D-0042F0AAF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Test Case ID:</a:t>
            </a:r>
            <a:r>
              <a:rPr lang="en-US" dirty="0"/>
              <a:t> TC02</a:t>
            </a:r>
            <a:endParaRPr lang="tr-TR" dirty="0"/>
          </a:p>
          <a:p>
            <a:r>
              <a:rPr lang="en-US" b="1" dirty="0"/>
              <a:t>Description:</a:t>
            </a:r>
            <a:r>
              <a:rPr lang="tr-TR" b="1" dirty="0"/>
              <a:t> </a:t>
            </a:r>
            <a:r>
              <a:rPr lang="en-US" dirty="0"/>
              <a:t>Waiter starts a session for Table </a:t>
            </a:r>
            <a:r>
              <a:rPr lang="tr-TR" dirty="0"/>
              <a:t>3</a:t>
            </a:r>
            <a:r>
              <a:rPr lang="en-US" dirty="0"/>
              <a:t>.</a:t>
            </a:r>
          </a:p>
          <a:p>
            <a:r>
              <a:rPr lang="en-US" dirty="0"/>
              <a:t>Customer places an order (status: pending).</a:t>
            </a:r>
          </a:p>
          <a:p>
            <a:r>
              <a:rPr lang="en-US" dirty="0"/>
              <a:t>Kitchen staff updates the order status to "preparing" and then to "ready".</a:t>
            </a:r>
          </a:p>
          <a:p>
            <a:r>
              <a:rPr lang="en-US" b="1" dirty="0"/>
              <a:t>Elements Evaluated:</a:t>
            </a:r>
            <a:endParaRPr lang="tr-TR" b="1" dirty="0"/>
          </a:p>
          <a:p>
            <a:r>
              <a:rPr lang="en-US" dirty="0"/>
              <a:t>Order status update endpoint</a:t>
            </a:r>
          </a:p>
          <a:p>
            <a:r>
              <a:rPr lang="en-US" dirty="0"/>
              <a:t>Status transitions and data integrity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4959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0B0054-64B1-3A14-C5A6-517A4211D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 Inputs &amp; Expected Outcomes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B8E3EE-7952-E594-391E-5B65EF0AF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Inputs:</a:t>
            </a:r>
            <a:r>
              <a:rPr lang="tr-TR" b="1" dirty="0"/>
              <a:t> </a:t>
            </a:r>
            <a:r>
              <a:rPr lang="en-US" dirty="0"/>
              <a:t>Table ID: </a:t>
            </a:r>
            <a:r>
              <a:rPr lang="tr-TR" dirty="0"/>
              <a:t>3</a:t>
            </a:r>
            <a:endParaRPr lang="en-US" dirty="0"/>
          </a:p>
          <a:p>
            <a:r>
              <a:rPr lang="en-US" dirty="0"/>
              <a:t>Waiter ID: </a:t>
            </a:r>
            <a:r>
              <a:rPr lang="tr-TR" dirty="0"/>
              <a:t>1</a:t>
            </a:r>
            <a:endParaRPr lang="en-US" dirty="0"/>
          </a:p>
          <a:p>
            <a:r>
              <a:rPr lang="en-US" dirty="0"/>
              <a:t>Order: Bruschetta x1</a:t>
            </a:r>
          </a:p>
          <a:p>
            <a:r>
              <a:rPr lang="en-US" dirty="0"/>
              <a:t>Status transitions: pending → preparing → ready</a:t>
            </a:r>
          </a:p>
          <a:p>
            <a:r>
              <a:rPr lang="en-US" b="1" dirty="0"/>
              <a:t>Expected Outcomes:</a:t>
            </a:r>
            <a:endParaRPr lang="tr-TR" b="1" dirty="0"/>
          </a:p>
          <a:p>
            <a:r>
              <a:rPr lang="en-US" dirty="0"/>
              <a:t>Order status is updated to "preparing" and then to "ready".</a:t>
            </a:r>
          </a:p>
          <a:p>
            <a:r>
              <a:rPr lang="en-US" dirty="0"/>
              <a:t>System returns correct status after each update.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32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DD83AD-0F7F-AEB4-AAEE-A6E8604A0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Backend</a:t>
            </a:r>
            <a:r>
              <a:rPr lang="tr-TR" dirty="0"/>
              <a:t> - </a:t>
            </a:r>
            <a:r>
              <a:rPr lang="tr-TR" dirty="0" err="1"/>
              <a:t>Routes</a:t>
            </a:r>
            <a:endParaRPr lang="en-US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36DD38B4-7929-FB71-0917-BA2E83374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020" y="3155803"/>
            <a:ext cx="1771897" cy="2114845"/>
          </a:xfrm>
        </p:spPr>
      </p:pic>
    </p:spTree>
    <p:extLst>
      <p:ext uri="{BB962C8B-B14F-4D97-AF65-F5344CB8AC3E}">
        <p14:creationId xmlns:p14="http://schemas.microsoft.com/office/powerpoint/2010/main" val="41354971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B1631C-CC51-A50C-685B-2A763238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Test </a:t>
            </a:r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Snippet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5257F6F-B787-4BE8-77B3-90E90841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468" y="2462542"/>
            <a:ext cx="3767063" cy="366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167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46C4DE-25A3-DB46-EC84-41F7F968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Result</a:t>
            </a:r>
            <a:endParaRPr lang="en-US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66E521B-F848-D6F0-807D-37ACF23E4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472" y="2490788"/>
            <a:ext cx="5986993" cy="3444875"/>
          </a:xfrm>
        </p:spPr>
      </p:pic>
      <p:sp>
        <p:nvSpPr>
          <p:cNvPr id="6" name="Ok: Aşağı 5">
            <a:extLst>
              <a:ext uri="{FF2B5EF4-FFF2-40B4-BE49-F238E27FC236}">
                <a16:creationId xmlns:a16="http://schemas.microsoft.com/office/drawing/2014/main" id="{06BD0046-2011-3D9B-2601-4A431DD0C576}"/>
              </a:ext>
            </a:extLst>
          </p:cNvPr>
          <p:cNvSpPr/>
          <p:nvPr/>
        </p:nvSpPr>
        <p:spPr>
          <a:xfrm rot="10800000">
            <a:off x="3775294" y="5942663"/>
            <a:ext cx="470781" cy="74579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611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3547680-73A5-BCED-D23E-9079DDA3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Result</a:t>
            </a:r>
            <a:r>
              <a:rPr lang="tr-TR" dirty="0"/>
              <a:t> </a:t>
            </a:r>
            <a:r>
              <a:rPr lang="tr-TR" dirty="0" err="1"/>
              <a:t>Screenshots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WaiterPanel</a:t>
            </a:r>
            <a:r>
              <a:rPr lang="tr-TR" dirty="0"/>
              <a:t>, </a:t>
            </a:r>
            <a:r>
              <a:rPr lang="tr-TR" dirty="0" err="1"/>
              <a:t>TrackOrderPage</a:t>
            </a:r>
            <a:r>
              <a:rPr lang="tr-TR" dirty="0"/>
              <a:t>, </a:t>
            </a:r>
            <a:r>
              <a:rPr lang="tr-TR" dirty="0" err="1"/>
              <a:t>KitchenView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B4B9C91-91E1-C26C-E658-7775633AE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02" y="2506809"/>
            <a:ext cx="2336419" cy="224148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7EF6CEA-1315-0AB9-EFAE-42B39410F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832" y="2733744"/>
            <a:ext cx="3302665" cy="190505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0359A0FC-7BE8-3227-5CA9-C646D3919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502" y="5035899"/>
            <a:ext cx="6416995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743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11E53C-6D75-A5C7-76EB-24905BC1D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Overview</a:t>
            </a:r>
            <a:r>
              <a:rPr lang="tr-TR" dirty="0"/>
              <a:t> - 3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FFB71E5-D4E2-054C-1320-ABBEFA607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Title:</a:t>
            </a:r>
            <a:r>
              <a:rPr lang="tr-TR" b="1" dirty="0"/>
              <a:t> </a:t>
            </a:r>
            <a:r>
              <a:rPr lang="en-US" dirty="0"/>
              <a:t>Menu Item Creation by Admin</a:t>
            </a:r>
            <a:endParaRPr lang="tr-TR" dirty="0"/>
          </a:p>
          <a:p>
            <a:r>
              <a:rPr lang="en-US" b="1" dirty="0"/>
              <a:t>Content</a:t>
            </a:r>
            <a:r>
              <a:rPr lang="tr-TR" b="1" dirty="0"/>
              <a:t>:</a:t>
            </a:r>
            <a:r>
              <a:rPr lang="en-US" dirty="0"/>
              <a:t>This test verifies that an admin can create </a:t>
            </a:r>
            <a:r>
              <a:rPr lang="tr-TR" dirty="0"/>
              <a:t>  </a:t>
            </a:r>
            <a:r>
              <a:rPr lang="en-US" dirty="0"/>
              <a:t>a new menu item.</a:t>
            </a:r>
          </a:p>
          <a:p>
            <a:r>
              <a:rPr lang="en-US" dirty="0"/>
              <a:t>Ensures the new item appears in the menu list.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641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F9B2AA-33A6-EEC2-CB09-BD64320C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Case </a:t>
            </a:r>
            <a:r>
              <a:rPr lang="tr-TR" dirty="0" err="1"/>
              <a:t>Details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B1499E0-1DE5-80C6-B26D-D50D9DF07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Test Case ID:</a:t>
            </a:r>
            <a:r>
              <a:rPr lang="en-US" dirty="0"/>
              <a:t> TC03</a:t>
            </a:r>
            <a:endParaRPr lang="tr-TR" dirty="0"/>
          </a:p>
          <a:p>
            <a:r>
              <a:rPr lang="en-US" b="1" dirty="0"/>
              <a:t>Description:</a:t>
            </a:r>
            <a:r>
              <a:rPr lang="tr-TR" b="1" dirty="0"/>
              <a:t> </a:t>
            </a:r>
            <a:r>
              <a:rPr lang="en-US" dirty="0"/>
              <a:t>Admin creates a new menu item ("Test Pizza").</a:t>
            </a:r>
          </a:p>
          <a:p>
            <a:r>
              <a:rPr lang="en-US" dirty="0"/>
              <a:t>System returns the new item’s ID.</a:t>
            </a:r>
          </a:p>
          <a:p>
            <a:r>
              <a:rPr lang="en-US" dirty="0"/>
              <a:t>Menu list includes the new item.</a:t>
            </a:r>
          </a:p>
          <a:p>
            <a:r>
              <a:rPr lang="en-US" b="1" dirty="0"/>
              <a:t>Elements Evaluated:</a:t>
            </a:r>
            <a:endParaRPr lang="tr-TR" b="1" dirty="0"/>
          </a:p>
          <a:p>
            <a:r>
              <a:rPr lang="en-US" dirty="0"/>
              <a:t>Menu item creation endpoint</a:t>
            </a:r>
          </a:p>
          <a:p>
            <a:r>
              <a:rPr lang="en-US" dirty="0"/>
              <a:t>Menu list retrieval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6147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66C65C-E832-E80A-3F5F-EC7DB6EF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Test </a:t>
            </a:r>
            <a:r>
              <a:rPr lang="tr-TR" dirty="0" err="1"/>
              <a:t>Inputs</a:t>
            </a:r>
            <a:r>
              <a:rPr lang="tr-TR" dirty="0"/>
              <a:t> &amp; </a:t>
            </a:r>
            <a:r>
              <a:rPr lang="tr-TR" dirty="0" err="1"/>
              <a:t>Expected</a:t>
            </a:r>
            <a:r>
              <a:rPr lang="tr-TR" dirty="0"/>
              <a:t> </a:t>
            </a:r>
            <a:r>
              <a:rPr lang="tr-TR" dirty="0" err="1"/>
              <a:t>Outcomes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85D5BA0-775A-07F3-A590-8A4970C4B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Inputs:</a:t>
            </a:r>
            <a:r>
              <a:rPr lang="tr-TR" b="1" dirty="0"/>
              <a:t> </a:t>
            </a:r>
            <a:r>
              <a:rPr lang="en-US" dirty="0"/>
              <a:t>Name: Test Pizza</a:t>
            </a:r>
          </a:p>
          <a:p>
            <a:r>
              <a:rPr lang="en-US" dirty="0"/>
              <a:t>Description: A test pizza for unit testing.</a:t>
            </a:r>
          </a:p>
          <a:p>
            <a:r>
              <a:rPr lang="en-US" dirty="0"/>
              <a:t>Price: </a:t>
            </a:r>
            <a:r>
              <a:rPr lang="tr-TR" dirty="0"/>
              <a:t>420.0</a:t>
            </a:r>
            <a:endParaRPr lang="en-US" dirty="0"/>
          </a:p>
          <a:p>
            <a:r>
              <a:rPr lang="en-US" dirty="0"/>
              <a:t>Category: Main Course</a:t>
            </a:r>
            <a:endParaRPr lang="tr-TR" dirty="0"/>
          </a:p>
          <a:p>
            <a:r>
              <a:rPr lang="tr-TR" dirty="0"/>
              <a:t>Image URL: </a:t>
            </a:r>
            <a:r>
              <a:rPr lang="en-US" dirty="0"/>
              <a:t>/uploads/vegan_pizza.jpg</a:t>
            </a:r>
          </a:p>
          <a:p>
            <a:r>
              <a:rPr lang="tr-TR" dirty="0" err="1"/>
              <a:t>Dietary</a:t>
            </a:r>
            <a:r>
              <a:rPr lang="tr-TR" dirty="0"/>
              <a:t> </a:t>
            </a:r>
            <a:r>
              <a:rPr lang="tr-TR" dirty="0" err="1"/>
              <a:t>Info</a:t>
            </a:r>
            <a:r>
              <a:rPr lang="tr-TR" dirty="0"/>
              <a:t>: Vegan</a:t>
            </a:r>
            <a:endParaRPr lang="en-US" dirty="0"/>
          </a:p>
          <a:p>
            <a:r>
              <a:rPr lang="en-US" b="1" dirty="0"/>
              <a:t>Expected Outcomes:</a:t>
            </a:r>
            <a:endParaRPr lang="tr-TR" b="1" dirty="0"/>
          </a:p>
          <a:p>
            <a:r>
              <a:rPr lang="en-US" dirty="0"/>
              <a:t>New menu item is created and assigned an ID.</a:t>
            </a:r>
          </a:p>
          <a:p>
            <a:r>
              <a:rPr lang="en-US" dirty="0"/>
              <a:t>Menu list contains the new item with correct details.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4690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379917D-1AE6-7B95-87B2-5BBEDE81A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Test </a:t>
            </a:r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Snippet</a:t>
            </a:r>
            <a:endParaRPr lang="en-US" dirty="0"/>
          </a:p>
        </p:txBody>
      </p:sp>
      <p:pic>
        <p:nvPicPr>
          <p:cNvPr id="17" name="İçerik Yer Tutucusu 16">
            <a:extLst>
              <a:ext uri="{FF2B5EF4-FFF2-40B4-BE49-F238E27FC236}">
                <a16:creationId xmlns:a16="http://schemas.microsoft.com/office/drawing/2014/main" id="{54A9608B-3A67-03E9-7E5A-A1230F0F6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2108" y="2490788"/>
            <a:ext cx="5367721" cy="3444875"/>
          </a:xfrm>
        </p:spPr>
      </p:pic>
    </p:spTree>
    <p:extLst>
      <p:ext uri="{BB962C8B-B14F-4D97-AF65-F5344CB8AC3E}">
        <p14:creationId xmlns:p14="http://schemas.microsoft.com/office/powerpoint/2010/main" val="30474513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509D2A7-F333-9E5F-82FF-67CC919A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Result</a:t>
            </a:r>
            <a:endParaRPr lang="en-US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6179214-2810-5229-9F9F-D770A920E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148" y="2381062"/>
            <a:ext cx="5495276" cy="3554602"/>
          </a:xfrm>
        </p:spPr>
      </p:pic>
      <p:sp>
        <p:nvSpPr>
          <p:cNvPr id="6" name="Ok: Aşağı 5">
            <a:extLst>
              <a:ext uri="{FF2B5EF4-FFF2-40B4-BE49-F238E27FC236}">
                <a16:creationId xmlns:a16="http://schemas.microsoft.com/office/drawing/2014/main" id="{5C9FA194-4734-6E83-B8CB-95831100614D}"/>
              </a:ext>
            </a:extLst>
          </p:cNvPr>
          <p:cNvSpPr/>
          <p:nvPr/>
        </p:nvSpPr>
        <p:spPr>
          <a:xfrm rot="10800000">
            <a:off x="3947310" y="5942663"/>
            <a:ext cx="362139" cy="7152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225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319523B-7AEC-0461-3C2D-6DD182C5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/>
              <a:t>Result Screenshots from MenuManagement and MenuPage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861EF03-CA40-7C0D-6CD0-799B0C0DB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14" y="2459956"/>
            <a:ext cx="5065371" cy="1626846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8F1EE04-4532-21E6-22AD-76A08DECD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314" y="4243489"/>
            <a:ext cx="5065371" cy="16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212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3D56B77-5C2A-9002-4F08-19D89721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QR Code Access Example</a:t>
            </a:r>
            <a:endParaRPr lang="en-US" dirty="0"/>
          </a:p>
        </p:txBody>
      </p:sp>
      <p:pic>
        <p:nvPicPr>
          <p:cNvPr id="4" name="WhatsApp Video 2025-06-12 saat 15.04.32_94b4e27e">
            <a:hlinkClick r:id="" action="ppaction://media"/>
            <a:extLst>
              <a:ext uri="{FF2B5EF4-FFF2-40B4-BE49-F238E27FC236}">
                <a16:creationId xmlns:a16="http://schemas.microsoft.com/office/drawing/2014/main" id="{078FA0ED-AE7C-E263-ECA5-768E8D6BCB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02063" y="2490788"/>
            <a:ext cx="1547812" cy="3444875"/>
          </a:xfrm>
        </p:spPr>
      </p:pic>
    </p:spTree>
    <p:extLst>
      <p:ext uri="{BB962C8B-B14F-4D97-AF65-F5344CB8AC3E}">
        <p14:creationId xmlns:p14="http://schemas.microsoft.com/office/powerpoint/2010/main" val="141485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C13EE4-2D4B-7070-5D81-48D0CAB92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Backend</a:t>
            </a:r>
            <a:r>
              <a:rPr lang="tr-TR" dirty="0"/>
              <a:t> - </a:t>
            </a:r>
            <a:r>
              <a:rPr lang="tr-TR" dirty="0" err="1"/>
              <a:t>Models</a:t>
            </a:r>
            <a:endParaRPr lang="en-US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443663D-39FE-771C-521A-EEDB29FCE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6204" y="2931934"/>
            <a:ext cx="1819529" cy="2562583"/>
          </a:xfrm>
        </p:spPr>
      </p:pic>
    </p:spTree>
    <p:extLst>
      <p:ext uri="{BB962C8B-B14F-4D97-AF65-F5344CB8AC3E}">
        <p14:creationId xmlns:p14="http://schemas.microsoft.com/office/powerpoint/2010/main" val="30494483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A6A476-9384-6B91-4999-36E6699FF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Team </a:t>
            </a:r>
            <a:r>
              <a:rPr lang="tr-TR" dirty="0" err="1"/>
              <a:t>Work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FC34266-05B1-EB3C-2F0C-EF285859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84" y="3009979"/>
            <a:ext cx="6668431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5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19EC640-6EC8-9ABF-A8CB-A119E283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Conclusion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C5CC5F-7BD3-3724-934E-B63EBDB54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 core functionalities of the Restaurant Ordering System have been thoroughly tested using automated backend API tests.</a:t>
            </a:r>
          </a:p>
          <a:p>
            <a:r>
              <a:rPr lang="en-US" dirty="0"/>
              <a:t>Each critical use case—such as order processing, menu management, and table session handling—was validated to ensure system reliability and correctness.</a:t>
            </a:r>
          </a:p>
          <a:p>
            <a:r>
              <a:rPr lang="en-US" dirty="0"/>
              <a:t>Automated testing increases confidence in the system, reduces the risk of bugs, and supports future development and maintenance.</a:t>
            </a:r>
          </a:p>
          <a:p>
            <a:r>
              <a:rPr lang="en-US" dirty="0"/>
              <a:t>The successful test results demonstrate that the system meets its main requirements and is ready for real-world use.</a:t>
            </a:r>
          </a:p>
          <a:p>
            <a:r>
              <a:rPr lang="en-US" b="1" dirty="0"/>
              <a:t>Thank you for your attention!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69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6DFADA-CE3E-DFF1-3A2A-F07000A55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Backend</a:t>
            </a:r>
            <a:r>
              <a:rPr lang="tr-TR" dirty="0"/>
              <a:t> - </a:t>
            </a:r>
            <a:r>
              <a:rPr lang="tr-TR" dirty="0" err="1"/>
              <a:t>Schemas</a:t>
            </a:r>
            <a:endParaRPr lang="en-US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D5ABF15-C8FA-3CC2-82B5-69F56BC1C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3362" y="3051013"/>
            <a:ext cx="1705213" cy="2324424"/>
          </a:xfrm>
        </p:spPr>
      </p:pic>
    </p:spTree>
    <p:extLst>
      <p:ext uri="{BB962C8B-B14F-4D97-AF65-F5344CB8AC3E}">
        <p14:creationId xmlns:p14="http://schemas.microsoft.com/office/powerpoint/2010/main" val="40552052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">
  <a:themeElements>
    <a:clrScheme name="Organik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k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k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679</TotalTime>
  <Words>2622</Words>
  <Application>Microsoft Office PowerPoint</Application>
  <PresentationFormat>Ekran Gösterisi (4:3)</PresentationFormat>
  <Paragraphs>434</Paragraphs>
  <Slides>81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81</vt:i4>
      </vt:variant>
    </vt:vector>
  </HeadingPairs>
  <TitlesOfParts>
    <vt:vector size="84" baseType="lpstr">
      <vt:lpstr>Arial</vt:lpstr>
      <vt:lpstr>Garamond</vt:lpstr>
      <vt:lpstr>Organik</vt:lpstr>
      <vt:lpstr>Restaurant Management System</vt:lpstr>
      <vt:lpstr>1.1 - Architecture Overview</vt:lpstr>
      <vt:lpstr>Frontend</vt:lpstr>
      <vt:lpstr>Frontend - Pages</vt:lpstr>
      <vt:lpstr>Frontend - Components</vt:lpstr>
      <vt:lpstr>Backend</vt:lpstr>
      <vt:lpstr>Backend - Routes</vt:lpstr>
      <vt:lpstr>Backend - Models</vt:lpstr>
      <vt:lpstr>Backend - Schemas</vt:lpstr>
      <vt:lpstr>Database</vt:lpstr>
      <vt:lpstr>Subsystems - 1</vt:lpstr>
      <vt:lpstr>Subsystem - 2</vt:lpstr>
      <vt:lpstr>Subsystem - 3</vt:lpstr>
      <vt:lpstr>Subsystem - 4</vt:lpstr>
      <vt:lpstr>Subsystem - 5</vt:lpstr>
      <vt:lpstr>Subsystem - 6</vt:lpstr>
      <vt:lpstr>Subsystem 7</vt:lpstr>
      <vt:lpstr>1.2 - System Architecture Diagram</vt:lpstr>
      <vt:lpstr>Detailed Component Interaction</vt:lpstr>
      <vt:lpstr>1.3 – Architecture Implementation: From Theoretical to Practical</vt:lpstr>
      <vt:lpstr>Frontend Implementation - 1</vt:lpstr>
      <vt:lpstr>Frontend Implementation - 2</vt:lpstr>
      <vt:lpstr>Backend Implementation - 1</vt:lpstr>
      <vt:lpstr>Backend Implementation - 2</vt:lpstr>
      <vt:lpstr>Backend Implementation - 3</vt:lpstr>
      <vt:lpstr>Database Implementation - 1</vt:lpstr>
      <vt:lpstr>Database Implementation - 2</vt:lpstr>
      <vt:lpstr>Security Implementation - 1</vt:lpstr>
      <vt:lpstr>Security Implementation - 2</vt:lpstr>
      <vt:lpstr>2.1 - UI Design Overview UI Design Principles</vt:lpstr>
      <vt:lpstr>Examples from MenuPage and WaiterPanel</vt:lpstr>
      <vt:lpstr>UI Design Principles - 2</vt:lpstr>
      <vt:lpstr>Examples from AdminPanel and MenuManagement</vt:lpstr>
      <vt:lpstr>UI Design Principles - 3</vt:lpstr>
      <vt:lpstr>Example from PaymentPage</vt:lpstr>
      <vt:lpstr>UI Design Principles - 4</vt:lpstr>
      <vt:lpstr>Example from Menu Management</vt:lpstr>
      <vt:lpstr>UI Design Principles - 5</vt:lpstr>
      <vt:lpstr>Example from LoginPage</vt:lpstr>
      <vt:lpstr>UI Design Principles - 6</vt:lpstr>
      <vt:lpstr>Example from MenuPage</vt:lpstr>
      <vt:lpstr>2.2 Information Presentation</vt:lpstr>
      <vt:lpstr>Examples from MenuPage and KitchenView</vt:lpstr>
      <vt:lpstr>Information Presentation - 2</vt:lpstr>
      <vt:lpstr>Examples from MenuPage and TrackOrderPage</vt:lpstr>
      <vt:lpstr>Information Presentation - 3</vt:lpstr>
      <vt:lpstr>Examples from KitchenView and TrackOrderPage</vt:lpstr>
      <vt:lpstr>Information Presentation - 4</vt:lpstr>
      <vt:lpstr>Examples from KitchenView and Reports</vt:lpstr>
      <vt:lpstr>Information Presentation - 5</vt:lpstr>
      <vt:lpstr>Examples from KitchenView</vt:lpstr>
      <vt:lpstr>Information Presentation - 6</vt:lpstr>
      <vt:lpstr>Example from MenuManagement</vt:lpstr>
      <vt:lpstr>2.3 Interaction Styles</vt:lpstr>
      <vt:lpstr>Examples from MenuPage and WaiterPanel</vt:lpstr>
      <vt:lpstr>Interaction Styles - 2</vt:lpstr>
      <vt:lpstr>Examples from KitchenView and AdminPanel</vt:lpstr>
      <vt:lpstr>Interaction Styles - 3</vt:lpstr>
      <vt:lpstr>Examples from MenuManagement and LoginPage</vt:lpstr>
      <vt:lpstr>3 - Testing Overview - 1</vt:lpstr>
      <vt:lpstr>Test Case Details</vt:lpstr>
      <vt:lpstr>Test Inputs and Expected Outcomes</vt:lpstr>
      <vt:lpstr>Test Code Snippet</vt:lpstr>
      <vt:lpstr>Test Result</vt:lpstr>
      <vt:lpstr>Result Screenshots from TrackOrderPage and WaiterPanel</vt:lpstr>
      <vt:lpstr>Test Case Summary</vt:lpstr>
      <vt:lpstr>Testing Overview - 2</vt:lpstr>
      <vt:lpstr>Test Case Deatils</vt:lpstr>
      <vt:lpstr>Test Inputs &amp; Expected Outcomes</vt:lpstr>
      <vt:lpstr>Test Code Snippet</vt:lpstr>
      <vt:lpstr>The Result</vt:lpstr>
      <vt:lpstr>Result Screenshots from WaiterPanel, TrackOrderPage, KitchenView</vt:lpstr>
      <vt:lpstr>Test Overview - 3</vt:lpstr>
      <vt:lpstr>Test Case Details</vt:lpstr>
      <vt:lpstr>Test Inputs &amp; Expected Outcomes</vt:lpstr>
      <vt:lpstr>Test Code Snippet</vt:lpstr>
      <vt:lpstr>The Result</vt:lpstr>
      <vt:lpstr>Result Screenshots from MenuManagement and MenuPage</vt:lpstr>
      <vt:lpstr>QR Code Access Example</vt:lpstr>
      <vt:lpstr>Team Work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Ali Gökalp Karakuş</cp:lastModifiedBy>
  <cp:revision>217</cp:revision>
  <dcterms:created xsi:type="dcterms:W3CDTF">2013-01-27T09:14:16Z</dcterms:created>
  <dcterms:modified xsi:type="dcterms:W3CDTF">2025-06-13T19:24:53Z</dcterms:modified>
  <cp:category/>
</cp:coreProperties>
</file>